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312" r:id="rId2"/>
    <p:sldId id="313" r:id="rId3"/>
    <p:sldId id="314" r:id="rId4"/>
    <p:sldId id="315" r:id="rId5"/>
    <p:sldId id="316" r:id="rId6"/>
    <p:sldId id="317" r:id="rId7"/>
    <p:sldId id="318" r:id="rId8"/>
    <p:sldId id="319" r:id="rId9"/>
    <p:sldId id="320" r:id="rId10"/>
    <p:sldId id="321" r:id="rId11"/>
    <p:sldId id="322" r:id="rId12"/>
    <p:sldId id="323" r:id="rId13"/>
    <p:sldId id="324" r:id="rId14"/>
    <p:sldId id="325" r:id="rId15"/>
    <p:sldId id="326" r:id="rId16"/>
    <p:sldId id="327" r:id="rId17"/>
    <p:sldId id="328"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900"/>
    <a:srgbClr val="1E2F1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256" autoAdjust="0"/>
  </p:normalViewPr>
  <p:slideViewPr>
    <p:cSldViewPr snapToGrid="0">
      <p:cViewPr varScale="1">
        <p:scale>
          <a:sx n="79" d="100"/>
          <a:sy n="79" d="100"/>
        </p:scale>
        <p:origin x="101" y="13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343B40-6CA9-48E2-A667-6854AA4A2DA7}" type="datetimeFigureOut">
              <a:rPr lang="en-IN" smtClean="0"/>
              <a:t>17-11-2023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95D608-0814-4065-BB15-6982975FC8FE}" type="slidenum">
              <a:rPr lang="en-IN" smtClean="0"/>
              <a:t>‹#›</a:t>
            </a:fld>
            <a:endParaRPr lang="en-IN"/>
          </a:p>
        </p:txBody>
      </p:sp>
    </p:spTree>
    <p:extLst>
      <p:ext uri="{BB962C8B-B14F-4D97-AF65-F5344CB8AC3E}">
        <p14:creationId xmlns:p14="http://schemas.microsoft.com/office/powerpoint/2010/main" val="16170239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495D608-0814-4065-BB15-6982975FC8FE}" type="slidenum">
              <a:rPr lang="en-IN" smtClean="0"/>
              <a:t>3</a:t>
            </a:fld>
            <a:endParaRPr lang="en-IN"/>
          </a:p>
        </p:txBody>
      </p:sp>
    </p:spTree>
    <p:extLst>
      <p:ext uri="{BB962C8B-B14F-4D97-AF65-F5344CB8AC3E}">
        <p14:creationId xmlns:p14="http://schemas.microsoft.com/office/powerpoint/2010/main" val="11439356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83A7B-B334-2B48-13EF-2FFC93BF3E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4ECE1BB-48F3-B6A7-D717-DD8D88BE49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73850F4-FB6C-A7C2-EA5B-F8AC36E5E6F6}"/>
              </a:ext>
            </a:extLst>
          </p:cNvPr>
          <p:cNvSpPr>
            <a:spLocks noGrp="1"/>
          </p:cNvSpPr>
          <p:nvPr>
            <p:ph type="dt" sz="half" idx="10"/>
          </p:nvPr>
        </p:nvSpPr>
        <p:spPr/>
        <p:txBody>
          <a:bodyPr/>
          <a:lstStyle/>
          <a:p>
            <a:fld id="{66BBB6B9-6E58-4810-A0AA-3AE065040E85}" type="datetimeFigureOut">
              <a:rPr lang="en-IN" smtClean="0"/>
              <a:t>17-11-2023</a:t>
            </a:fld>
            <a:endParaRPr lang="en-IN"/>
          </a:p>
        </p:txBody>
      </p:sp>
      <p:sp>
        <p:nvSpPr>
          <p:cNvPr id="5" name="Footer Placeholder 4">
            <a:extLst>
              <a:ext uri="{FF2B5EF4-FFF2-40B4-BE49-F238E27FC236}">
                <a16:creationId xmlns:a16="http://schemas.microsoft.com/office/drawing/2014/main" id="{AA0387B6-5F9F-6BAD-4944-4ABF7DAB0B4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8CDA7A6-6619-6A7B-CC09-38143E79C69C}"/>
              </a:ext>
            </a:extLst>
          </p:cNvPr>
          <p:cNvSpPr>
            <a:spLocks noGrp="1"/>
          </p:cNvSpPr>
          <p:nvPr>
            <p:ph type="sldNum" sz="quarter" idx="12"/>
          </p:nvPr>
        </p:nvSpPr>
        <p:spPr/>
        <p:txBody>
          <a:bodyPr/>
          <a:lstStyle/>
          <a:p>
            <a:fld id="{3EE0141D-EE5C-4EB7-9A1D-7617FE506DCC}" type="slidenum">
              <a:rPr lang="en-IN" smtClean="0"/>
              <a:t>‹#›</a:t>
            </a:fld>
            <a:endParaRPr lang="en-IN"/>
          </a:p>
        </p:txBody>
      </p:sp>
    </p:spTree>
    <p:extLst>
      <p:ext uri="{BB962C8B-B14F-4D97-AF65-F5344CB8AC3E}">
        <p14:creationId xmlns:p14="http://schemas.microsoft.com/office/powerpoint/2010/main" val="17415173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D080C-6A7D-1C31-1D40-E41AB4EFF62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360D4BC-8CDB-D226-291D-13EAF331EFA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B257BCD-0938-A8EF-6EA1-54CC56882DAC}"/>
              </a:ext>
            </a:extLst>
          </p:cNvPr>
          <p:cNvSpPr>
            <a:spLocks noGrp="1"/>
          </p:cNvSpPr>
          <p:nvPr>
            <p:ph type="dt" sz="half" idx="10"/>
          </p:nvPr>
        </p:nvSpPr>
        <p:spPr/>
        <p:txBody>
          <a:bodyPr/>
          <a:lstStyle/>
          <a:p>
            <a:fld id="{66BBB6B9-6E58-4810-A0AA-3AE065040E85}" type="datetimeFigureOut">
              <a:rPr lang="en-IN" smtClean="0"/>
              <a:t>17-11-2023</a:t>
            </a:fld>
            <a:endParaRPr lang="en-IN"/>
          </a:p>
        </p:txBody>
      </p:sp>
      <p:sp>
        <p:nvSpPr>
          <p:cNvPr id="5" name="Footer Placeholder 4">
            <a:extLst>
              <a:ext uri="{FF2B5EF4-FFF2-40B4-BE49-F238E27FC236}">
                <a16:creationId xmlns:a16="http://schemas.microsoft.com/office/drawing/2014/main" id="{F06B8C02-942D-D99D-4359-A8FB7D01283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BF3E7FD-D1A3-BCA6-46B9-E3FDE9117FFB}"/>
              </a:ext>
            </a:extLst>
          </p:cNvPr>
          <p:cNvSpPr>
            <a:spLocks noGrp="1"/>
          </p:cNvSpPr>
          <p:nvPr>
            <p:ph type="sldNum" sz="quarter" idx="12"/>
          </p:nvPr>
        </p:nvSpPr>
        <p:spPr/>
        <p:txBody>
          <a:bodyPr/>
          <a:lstStyle/>
          <a:p>
            <a:fld id="{3EE0141D-EE5C-4EB7-9A1D-7617FE506DCC}" type="slidenum">
              <a:rPr lang="en-IN" smtClean="0"/>
              <a:t>‹#›</a:t>
            </a:fld>
            <a:endParaRPr lang="en-IN"/>
          </a:p>
        </p:txBody>
      </p:sp>
    </p:spTree>
    <p:extLst>
      <p:ext uri="{BB962C8B-B14F-4D97-AF65-F5344CB8AC3E}">
        <p14:creationId xmlns:p14="http://schemas.microsoft.com/office/powerpoint/2010/main" val="29176716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E889897-785B-D938-88DA-439404193B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33EAB28-24C5-D22B-D6BD-B83A4BA4CAE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4AF2F2F-7CD3-A669-E816-D0E8C661317C}"/>
              </a:ext>
            </a:extLst>
          </p:cNvPr>
          <p:cNvSpPr>
            <a:spLocks noGrp="1"/>
          </p:cNvSpPr>
          <p:nvPr>
            <p:ph type="dt" sz="half" idx="10"/>
          </p:nvPr>
        </p:nvSpPr>
        <p:spPr/>
        <p:txBody>
          <a:bodyPr/>
          <a:lstStyle/>
          <a:p>
            <a:fld id="{66BBB6B9-6E58-4810-A0AA-3AE065040E85}" type="datetimeFigureOut">
              <a:rPr lang="en-IN" smtClean="0"/>
              <a:t>17-11-2023</a:t>
            </a:fld>
            <a:endParaRPr lang="en-IN"/>
          </a:p>
        </p:txBody>
      </p:sp>
      <p:sp>
        <p:nvSpPr>
          <p:cNvPr id="5" name="Footer Placeholder 4">
            <a:extLst>
              <a:ext uri="{FF2B5EF4-FFF2-40B4-BE49-F238E27FC236}">
                <a16:creationId xmlns:a16="http://schemas.microsoft.com/office/drawing/2014/main" id="{7E789611-F31F-C084-1923-9234F907BA1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18EA120-B382-5FD0-41A9-C0439D016A79}"/>
              </a:ext>
            </a:extLst>
          </p:cNvPr>
          <p:cNvSpPr>
            <a:spLocks noGrp="1"/>
          </p:cNvSpPr>
          <p:nvPr>
            <p:ph type="sldNum" sz="quarter" idx="12"/>
          </p:nvPr>
        </p:nvSpPr>
        <p:spPr/>
        <p:txBody>
          <a:bodyPr/>
          <a:lstStyle/>
          <a:p>
            <a:fld id="{3EE0141D-EE5C-4EB7-9A1D-7617FE506DCC}" type="slidenum">
              <a:rPr lang="en-IN" smtClean="0"/>
              <a:t>‹#›</a:t>
            </a:fld>
            <a:endParaRPr lang="en-IN"/>
          </a:p>
        </p:txBody>
      </p:sp>
    </p:spTree>
    <p:extLst>
      <p:ext uri="{BB962C8B-B14F-4D97-AF65-F5344CB8AC3E}">
        <p14:creationId xmlns:p14="http://schemas.microsoft.com/office/powerpoint/2010/main" val="26889926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30CEB-314A-3617-EB82-20E51E6BEF4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239EFB8-2CA8-0EEA-2840-FA4F9783732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DB55CA1-130A-AFAC-A5B4-F179064E7AC1}"/>
              </a:ext>
            </a:extLst>
          </p:cNvPr>
          <p:cNvSpPr>
            <a:spLocks noGrp="1"/>
          </p:cNvSpPr>
          <p:nvPr>
            <p:ph type="dt" sz="half" idx="10"/>
          </p:nvPr>
        </p:nvSpPr>
        <p:spPr/>
        <p:txBody>
          <a:bodyPr/>
          <a:lstStyle/>
          <a:p>
            <a:fld id="{66BBB6B9-6E58-4810-A0AA-3AE065040E85}" type="datetimeFigureOut">
              <a:rPr lang="en-IN" smtClean="0"/>
              <a:t>17-11-2023</a:t>
            </a:fld>
            <a:endParaRPr lang="en-IN"/>
          </a:p>
        </p:txBody>
      </p:sp>
      <p:sp>
        <p:nvSpPr>
          <p:cNvPr id="5" name="Footer Placeholder 4">
            <a:extLst>
              <a:ext uri="{FF2B5EF4-FFF2-40B4-BE49-F238E27FC236}">
                <a16:creationId xmlns:a16="http://schemas.microsoft.com/office/drawing/2014/main" id="{269055D0-2FC6-3C62-0E71-88433B19107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86C79E4-DA86-886A-727E-9CF2EE7D2C03}"/>
              </a:ext>
            </a:extLst>
          </p:cNvPr>
          <p:cNvSpPr>
            <a:spLocks noGrp="1"/>
          </p:cNvSpPr>
          <p:nvPr>
            <p:ph type="sldNum" sz="quarter" idx="12"/>
          </p:nvPr>
        </p:nvSpPr>
        <p:spPr/>
        <p:txBody>
          <a:bodyPr/>
          <a:lstStyle/>
          <a:p>
            <a:fld id="{3EE0141D-EE5C-4EB7-9A1D-7617FE506DCC}" type="slidenum">
              <a:rPr lang="en-IN" smtClean="0"/>
              <a:t>‹#›</a:t>
            </a:fld>
            <a:endParaRPr lang="en-IN"/>
          </a:p>
        </p:txBody>
      </p:sp>
    </p:spTree>
    <p:extLst>
      <p:ext uri="{BB962C8B-B14F-4D97-AF65-F5344CB8AC3E}">
        <p14:creationId xmlns:p14="http://schemas.microsoft.com/office/powerpoint/2010/main" val="1747398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2A694-1221-6C46-E82D-AEDC8C2E874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5C4EA05-198F-787F-8AAC-A9DB1F1565D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2C58614-63D3-1A23-F3E7-C6C67799E0CB}"/>
              </a:ext>
            </a:extLst>
          </p:cNvPr>
          <p:cNvSpPr>
            <a:spLocks noGrp="1"/>
          </p:cNvSpPr>
          <p:nvPr>
            <p:ph type="dt" sz="half" idx="10"/>
          </p:nvPr>
        </p:nvSpPr>
        <p:spPr/>
        <p:txBody>
          <a:bodyPr/>
          <a:lstStyle/>
          <a:p>
            <a:fld id="{66BBB6B9-6E58-4810-A0AA-3AE065040E85}" type="datetimeFigureOut">
              <a:rPr lang="en-IN" smtClean="0"/>
              <a:t>17-11-2023</a:t>
            </a:fld>
            <a:endParaRPr lang="en-IN"/>
          </a:p>
        </p:txBody>
      </p:sp>
      <p:sp>
        <p:nvSpPr>
          <p:cNvPr id="5" name="Footer Placeholder 4">
            <a:extLst>
              <a:ext uri="{FF2B5EF4-FFF2-40B4-BE49-F238E27FC236}">
                <a16:creationId xmlns:a16="http://schemas.microsoft.com/office/drawing/2014/main" id="{1413A597-F773-5617-4BE0-3910F6FDB84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D18152E-B4EE-35A7-87BC-9B757C0940EA}"/>
              </a:ext>
            </a:extLst>
          </p:cNvPr>
          <p:cNvSpPr>
            <a:spLocks noGrp="1"/>
          </p:cNvSpPr>
          <p:nvPr>
            <p:ph type="sldNum" sz="quarter" idx="12"/>
          </p:nvPr>
        </p:nvSpPr>
        <p:spPr/>
        <p:txBody>
          <a:bodyPr/>
          <a:lstStyle/>
          <a:p>
            <a:fld id="{3EE0141D-EE5C-4EB7-9A1D-7617FE506DCC}" type="slidenum">
              <a:rPr lang="en-IN" smtClean="0"/>
              <a:t>‹#›</a:t>
            </a:fld>
            <a:endParaRPr lang="en-IN"/>
          </a:p>
        </p:txBody>
      </p:sp>
    </p:spTree>
    <p:extLst>
      <p:ext uri="{BB962C8B-B14F-4D97-AF65-F5344CB8AC3E}">
        <p14:creationId xmlns:p14="http://schemas.microsoft.com/office/powerpoint/2010/main" val="3887873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AECBF-C6AF-8651-ECEF-59E931B7B12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D306C79-3335-041A-6400-4A34E5D4C3A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EE723C0-3D83-1C94-330E-CB38100329C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4C40316-B99B-E9FA-2D8D-807E90584993}"/>
              </a:ext>
            </a:extLst>
          </p:cNvPr>
          <p:cNvSpPr>
            <a:spLocks noGrp="1"/>
          </p:cNvSpPr>
          <p:nvPr>
            <p:ph type="dt" sz="half" idx="10"/>
          </p:nvPr>
        </p:nvSpPr>
        <p:spPr/>
        <p:txBody>
          <a:bodyPr/>
          <a:lstStyle/>
          <a:p>
            <a:fld id="{66BBB6B9-6E58-4810-A0AA-3AE065040E85}" type="datetimeFigureOut">
              <a:rPr lang="en-IN" smtClean="0"/>
              <a:t>17-11-2023</a:t>
            </a:fld>
            <a:endParaRPr lang="en-IN"/>
          </a:p>
        </p:txBody>
      </p:sp>
      <p:sp>
        <p:nvSpPr>
          <p:cNvPr id="6" name="Footer Placeholder 5">
            <a:extLst>
              <a:ext uri="{FF2B5EF4-FFF2-40B4-BE49-F238E27FC236}">
                <a16:creationId xmlns:a16="http://schemas.microsoft.com/office/drawing/2014/main" id="{6285DCFD-84CB-F911-38E7-DB23158C5A8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C2B3B0B-CDBA-F36F-70F9-8ECA551DD299}"/>
              </a:ext>
            </a:extLst>
          </p:cNvPr>
          <p:cNvSpPr>
            <a:spLocks noGrp="1"/>
          </p:cNvSpPr>
          <p:nvPr>
            <p:ph type="sldNum" sz="quarter" idx="12"/>
          </p:nvPr>
        </p:nvSpPr>
        <p:spPr/>
        <p:txBody>
          <a:bodyPr/>
          <a:lstStyle/>
          <a:p>
            <a:fld id="{3EE0141D-EE5C-4EB7-9A1D-7617FE506DCC}" type="slidenum">
              <a:rPr lang="en-IN" smtClean="0"/>
              <a:t>‹#›</a:t>
            </a:fld>
            <a:endParaRPr lang="en-IN"/>
          </a:p>
        </p:txBody>
      </p:sp>
    </p:spTree>
    <p:extLst>
      <p:ext uri="{BB962C8B-B14F-4D97-AF65-F5344CB8AC3E}">
        <p14:creationId xmlns:p14="http://schemas.microsoft.com/office/powerpoint/2010/main" val="6376917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F0CC8-D3E3-8FB0-3542-4619667BBFD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6823D7D-9DF4-AE0A-DBE6-0B85585C4C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F2DFDC1-3C72-0BCA-767E-C7ABD4B4815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583C648-B3E0-5D64-B4F9-8F1CAAA66F3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62856EF-CC61-D153-9332-C21A03AC9EA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1FABA6B-6FB3-A863-0193-CD0C2BA682DB}"/>
              </a:ext>
            </a:extLst>
          </p:cNvPr>
          <p:cNvSpPr>
            <a:spLocks noGrp="1"/>
          </p:cNvSpPr>
          <p:nvPr>
            <p:ph type="dt" sz="half" idx="10"/>
          </p:nvPr>
        </p:nvSpPr>
        <p:spPr/>
        <p:txBody>
          <a:bodyPr/>
          <a:lstStyle/>
          <a:p>
            <a:fld id="{66BBB6B9-6E58-4810-A0AA-3AE065040E85}" type="datetimeFigureOut">
              <a:rPr lang="en-IN" smtClean="0"/>
              <a:t>17-11-2023</a:t>
            </a:fld>
            <a:endParaRPr lang="en-IN"/>
          </a:p>
        </p:txBody>
      </p:sp>
      <p:sp>
        <p:nvSpPr>
          <p:cNvPr id="8" name="Footer Placeholder 7">
            <a:extLst>
              <a:ext uri="{FF2B5EF4-FFF2-40B4-BE49-F238E27FC236}">
                <a16:creationId xmlns:a16="http://schemas.microsoft.com/office/drawing/2014/main" id="{B4F68319-34C3-0F59-77DB-D75BFF18AD9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B6FDA04-BB33-BD0D-7CAA-842115AB5198}"/>
              </a:ext>
            </a:extLst>
          </p:cNvPr>
          <p:cNvSpPr>
            <a:spLocks noGrp="1"/>
          </p:cNvSpPr>
          <p:nvPr>
            <p:ph type="sldNum" sz="quarter" idx="12"/>
          </p:nvPr>
        </p:nvSpPr>
        <p:spPr/>
        <p:txBody>
          <a:bodyPr/>
          <a:lstStyle/>
          <a:p>
            <a:fld id="{3EE0141D-EE5C-4EB7-9A1D-7617FE506DCC}" type="slidenum">
              <a:rPr lang="en-IN" smtClean="0"/>
              <a:t>‹#›</a:t>
            </a:fld>
            <a:endParaRPr lang="en-IN"/>
          </a:p>
        </p:txBody>
      </p:sp>
    </p:spTree>
    <p:extLst>
      <p:ext uri="{BB962C8B-B14F-4D97-AF65-F5344CB8AC3E}">
        <p14:creationId xmlns:p14="http://schemas.microsoft.com/office/powerpoint/2010/main" val="511612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8E7B9-525E-5894-8D4E-6C00CEEA749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CC47DD7-C593-896A-5D8C-E27CF743EC1B}"/>
              </a:ext>
            </a:extLst>
          </p:cNvPr>
          <p:cNvSpPr>
            <a:spLocks noGrp="1"/>
          </p:cNvSpPr>
          <p:nvPr>
            <p:ph type="dt" sz="half" idx="10"/>
          </p:nvPr>
        </p:nvSpPr>
        <p:spPr/>
        <p:txBody>
          <a:bodyPr/>
          <a:lstStyle/>
          <a:p>
            <a:fld id="{66BBB6B9-6E58-4810-A0AA-3AE065040E85}" type="datetimeFigureOut">
              <a:rPr lang="en-IN" smtClean="0"/>
              <a:t>17-11-2023</a:t>
            </a:fld>
            <a:endParaRPr lang="en-IN"/>
          </a:p>
        </p:txBody>
      </p:sp>
      <p:sp>
        <p:nvSpPr>
          <p:cNvPr id="4" name="Footer Placeholder 3">
            <a:extLst>
              <a:ext uri="{FF2B5EF4-FFF2-40B4-BE49-F238E27FC236}">
                <a16:creationId xmlns:a16="http://schemas.microsoft.com/office/drawing/2014/main" id="{DD836B19-6F23-7CB9-2F1F-DE7EBD0D4A7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06E4630-738C-4C2F-9776-8F393CDEC67D}"/>
              </a:ext>
            </a:extLst>
          </p:cNvPr>
          <p:cNvSpPr>
            <a:spLocks noGrp="1"/>
          </p:cNvSpPr>
          <p:nvPr>
            <p:ph type="sldNum" sz="quarter" idx="12"/>
          </p:nvPr>
        </p:nvSpPr>
        <p:spPr/>
        <p:txBody>
          <a:bodyPr/>
          <a:lstStyle/>
          <a:p>
            <a:fld id="{3EE0141D-EE5C-4EB7-9A1D-7617FE506DCC}" type="slidenum">
              <a:rPr lang="en-IN" smtClean="0"/>
              <a:t>‹#›</a:t>
            </a:fld>
            <a:endParaRPr lang="en-IN"/>
          </a:p>
        </p:txBody>
      </p:sp>
    </p:spTree>
    <p:extLst>
      <p:ext uri="{BB962C8B-B14F-4D97-AF65-F5344CB8AC3E}">
        <p14:creationId xmlns:p14="http://schemas.microsoft.com/office/powerpoint/2010/main" val="32980265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A8FECC-EF88-E9CC-CFC0-28001BAA0334}"/>
              </a:ext>
            </a:extLst>
          </p:cNvPr>
          <p:cNvSpPr>
            <a:spLocks noGrp="1"/>
          </p:cNvSpPr>
          <p:nvPr>
            <p:ph type="dt" sz="half" idx="10"/>
          </p:nvPr>
        </p:nvSpPr>
        <p:spPr/>
        <p:txBody>
          <a:bodyPr/>
          <a:lstStyle/>
          <a:p>
            <a:fld id="{66BBB6B9-6E58-4810-A0AA-3AE065040E85}" type="datetimeFigureOut">
              <a:rPr lang="en-IN" smtClean="0"/>
              <a:t>17-11-2023</a:t>
            </a:fld>
            <a:endParaRPr lang="en-IN"/>
          </a:p>
        </p:txBody>
      </p:sp>
      <p:sp>
        <p:nvSpPr>
          <p:cNvPr id="3" name="Footer Placeholder 2">
            <a:extLst>
              <a:ext uri="{FF2B5EF4-FFF2-40B4-BE49-F238E27FC236}">
                <a16:creationId xmlns:a16="http://schemas.microsoft.com/office/drawing/2014/main" id="{BB4879C1-D2C2-900B-8269-F4278CBBA8D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A67BD0F-3F49-0DE9-CFDF-BE506CCA4100}"/>
              </a:ext>
            </a:extLst>
          </p:cNvPr>
          <p:cNvSpPr>
            <a:spLocks noGrp="1"/>
          </p:cNvSpPr>
          <p:nvPr>
            <p:ph type="sldNum" sz="quarter" idx="12"/>
          </p:nvPr>
        </p:nvSpPr>
        <p:spPr/>
        <p:txBody>
          <a:bodyPr/>
          <a:lstStyle/>
          <a:p>
            <a:fld id="{3EE0141D-EE5C-4EB7-9A1D-7617FE506DCC}" type="slidenum">
              <a:rPr lang="en-IN" smtClean="0"/>
              <a:t>‹#›</a:t>
            </a:fld>
            <a:endParaRPr lang="en-IN"/>
          </a:p>
        </p:txBody>
      </p:sp>
    </p:spTree>
    <p:extLst>
      <p:ext uri="{BB962C8B-B14F-4D97-AF65-F5344CB8AC3E}">
        <p14:creationId xmlns:p14="http://schemas.microsoft.com/office/powerpoint/2010/main" val="36354471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6E4A3-93D0-A83F-FE69-76241E768A7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7950AC3-FF36-4F18-DAC3-F8B28B1DF2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5737037-8570-7D12-2C41-3557FDAEBB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E1AE8A-D032-FE3C-7A25-7D5FF9B9F19D}"/>
              </a:ext>
            </a:extLst>
          </p:cNvPr>
          <p:cNvSpPr>
            <a:spLocks noGrp="1"/>
          </p:cNvSpPr>
          <p:nvPr>
            <p:ph type="dt" sz="half" idx="10"/>
          </p:nvPr>
        </p:nvSpPr>
        <p:spPr/>
        <p:txBody>
          <a:bodyPr/>
          <a:lstStyle/>
          <a:p>
            <a:fld id="{66BBB6B9-6E58-4810-A0AA-3AE065040E85}" type="datetimeFigureOut">
              <a:rPr lang="en-IN" smtClean="0"/>
              <a:t>17-11-2023</a:t>
            </a:fld>
            <a:endParaRPr lang="en-IN"/>
          </a:p>
        </p:txBody>
      </p:sp>
      <p:sp>
        <p:nvSpPr>
          <p:cNvPr id="6" name="Footer Placeholder 5">
            <a:extLst>
              <a:ext uri="{FF2B5EF4-FFF2-40B4-BE49-F238E27FC236}">
                <a16:creationId xmlns:a16="http://schemas.microsoft.com/office/drawing/2014/main" id="{BFFF4BC1-94B1-3719-0118-EDCDDD1BD4F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97066F4-21C7-1939-267D-086C614E70BA}"/>
              </a:ext>
            </a:extLst>
          </p:cNvPr>
          <p:cNvSpPr>
            <a:spLocks noGrp="1"/>
          </p:cNvSpPr>
          <p:nvPr>
            <p:ph type="sldNum" sz="quarter" idx="12"/>
          </p:nvPr>
        </p:nvSpPr>
        <p:spPr/>
        <p:txBody>
          <a:bodyPr/>
          <a:lstStyle/>
          <a:p>
            <a:fld id="{3EE0141D-EE5C-4EB7-9A1D-7617FE506DCC}" type="slidenum">
              <a:rPr lang="en-IN" smtClean="0"/>
              <a:t>‹#›</a:t>
            </a:fld>
            <a:endParaRPr lang="en-IN"/>
          </a:p>
        </p:txBody>
      </p:sp>
    </p:spTree>
    <p:extLst>
      <p:ext uri="{BB962C8B-B14F-4D97-AF65-F5344CB8AC3E}">
        <p14:creationId xmlns:p14="http://schemas.microsoft.com/office/powerpoint/2010/main" val="7997978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FD423-7F35-708B-4661-75FE002243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F9EC8C1-6DF6-E5C9-2684-735CD7BEE1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08B53C4-BA98-2E25-7846-31B3DFE850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D11FC7-C9F8-7ACB-37C6-914C08C162FA}"/>
              </a:ext>
            </a:extLst>
          </p:cNvPr>
          <p:cNvSpPr>
            <a:spLocks noGrp="1"/>
          </p:cNvSpPr>
          <p:nvPr>
            <p:ph type="dt" sz="half" idx="10"/>
          </p:nvPr>
        </p:nvSpPr>
        <p:spPr/>
        <p:txBody>
          <a:bodyPr/>
          <a:lstStyle/>
          <a:p>
            <a:fld id="{66BBB6B9-6E58-4810-A0AA-3AE065040E85}" type="datetimeFigureOut">
              <a:rPr lang="en-IN" smtClean="0"/>
              <a:t>17-11-2023</a:t>
            </a:fld>
            <a:endParaRPr lang="en-IN"/>
          </a:p>
        </p:txBody>
      </p:sp>
      <p:sp>
        <p:nvSpPr>
          <p:cNvPr id="6" name="Footer Placeholder 5">
            <a:extLst>
              <a:ext uri="{FF2B5EF4-FFF2-40B4-BE49-F238E27FC236}">
                <a16:creationId xmlns:a16="http://schemas.microsoft.com/office/drawing/2014/main" id="{E7D36AEA-2BB9-8ED9-486B-75AAAD0E7CD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F5B5225-1D67-95E1-F215-CDA775BA9B91}"/>
              </a:ext>
            </a:extLst>
          </p:cNvPr>
          <p:cNvSpPr>
            <a:spLocks noGrp="1"/>
          </p:cNvSpPr>
          <p:nvPr>
            <p:ph type="sldNum" sz="quarter" idx="12"/>
          </p:nvPr>
        </p:nvSpPr>
        <p:spPr/>
        <p:txBody>
          <a:bodyPr/>
          <a:lstStyle/>
          <a:p>
            <a:fld id="{3EE0141D-EE5C-4EB7-9A1D-7617FE506DCC}" type="slidenum">
              <a:rPr lang="en-IN" smtClean="0"/>
              <a:t>‹#›</a:t>
            </a:fld>
            <a:endParaRPr lang="en-IN"/>
          </a:p>
        </p:txBody>
      </p:sp>
    </p:spTree>
    <p:extLst>
      <p:ext uri="{BB962C8B-B14F-4D97-AF65-F5344CB8AC3E}">
        <p14:creationId xmlns:p14="http://schemas.microsoft.com/office/powerpoint/2010/main" val="14258179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E5EE1C6-5767-4A14-D55D-375030BB7B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0B6C7F3-80C2-514E-3513-CA0D04931A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13A43B8-44F1-B46F-F97C-012F0B5128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6BBB6B9-6E58-4810-A0AA-3AE065040E85}" type="datetimeFigureOut">
              <a:rPr lang="en-IN" smtClean="0"/>
              <a:t>17-11-2023</a:t>
            </a:fld>
            <a:endParaRPr lang="en-IN"/>
          </a:p>
        </p:txBody>
      </p:sp>
      <p:sp>
        <p:nvSpPr>
          <p:cNvPr id="5" name="Footer Placeholder 4">
            <a:extLst>
              <a:ext uri="{FF2B5EF4-FFF2-40B4-BE49-F238E27FC236}">
                <a16:creationId xmlns:a16="http://schemas.microsoft.com/office/drawing/2014/main" id="{5391D548-8620-E474-66BE-679E704764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F8FEEE6-DFB8-392B-E073-01946C8E64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E0141D-EE5C-4EB7-9A1D-7617FE506DCC}" type="slidenum">
              <a:rPr lang="en-IN" smtClean="0"/>
              <a:t>‹#›</a:t>
            </a:fld>
            <a:endParaRPr lang="en-IN"/>
          </a:p>
        </p:txBody>
      </p:sp>
    </p:spTree>
    <p:extLst>
      <p:ext uri="{BB962C8B-B14F-4D97-AF65-F5344CB8AC3E}">
        <p14:creationId xmlns:p14="http://schemas.microsoft.com/office/powerpoint/2010/main" val="32908717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33D5F-7B76-87D9-15B7-F46E8CF26B2D}"/>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2F9E49AC-8269-97AE-0279-5052F1AE4575}"/>
              </a:ext>
            </a:extLst>
          </p:cNvPr>
          <p:cNvSpPr>
            <a:spLocks noGrp="1"/>
          </p:cNvSpPr>
          <p:nvPr>
            <p:ph type="subTitle" idx="1"/>
          </p:nvPr>
        </p:nvSpPr>
        <p:spPr/>
        <p:txBody>
          <a:bodyPr/>
          <a:lstStyle/>
          <a:p>
            <a:endParaRPr lang="en-IN"/>
          </a:p>
        </p:txBody>
      </p:sp>
      <p:pic>
        <p:nvPicPr>
          <p:cNvPr id="5" name="Picture 4">
            <a:extLst>
              <a:ext uri="{FF2B5EF4-FFF2-40B4-BE49-F238E27FC236}">
                <a16:creationId xmlns:a16="http://schemas.microsoft.com/office/drawing/2014/main" id="{4AEBDAD0-F9A5-D67E-3CFF-C3980C0E6C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pic>
        <p:nvPicPr>
          <p:cNvPr id="7" name="Picture 6">
            <a:extLst>
              <a:ext uri="{FF2B5EF4-FFF2-40B4-BE49-F238E27FC236}">
                <a16:creationId xmlns:a16="http://schemas.microsoft.com/office/drawing/2014/main" id="{69D66349-BD68-96DC-EE70-3CD25D1967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5445" y="85248"/>
            <a:ext cx="1779036" cy="1666364"/>
          </a:xfrm>
          <a:prstGeom prst="rect">
            <a:avLst/>
          </a:prstGeom>
        </p:spPr>
      </p:pic>
      <p:sp>
        <p:nvSpPr>
          <p:cNvPr id="8" name="Rectangle: Rounded Corners 7">
            <a:extLst>
              <a:ext uri="{FF2B5EF4-FFF2-40B4-BE49-F238E27FC236}">
                <a16:creationId xmlns:a16="http://schemas.microsoft.com/office/drawing/2014/main" id="{A77DF28B-277A-3C64-33EF-24378C900B45}"/>
              </a:ext>
            </a:extLst>
          </p:cNvPr>
          <p:cNvSpPr/>
          <p:nvPr/>
        </p:nvSpPr>
        <p:spPr>
          <a:xfrm>
            <a:off x="127519" y="4376057"/>
            <a:ext cx="10276113" cy="2197782"/>
          </a:xfrm>
          <a:prstGeom prst="roundRect">
            <a:avLst/>
          </a:prstGeom>
          <a:solidFill>
            <a:schemeClr val="tx1">
              <a:lumMod val="75000"/>
              <a:lumOff val="25000"/>
            </a:schemeClr>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en-GB" sz="3200" b="1" dirty="0">
                <a:latin typeface="Aptos Display" panose="020B0004020202020204" pitchFamily="34" charset="0"/>
              </a:rPr>
              <a:t>WISABI BANK</a:t>
            </a:r>
            <a:br>
              <a:rPr lang="en-GB" dirty="0"/>
            </a:br>
            <a:r>
              <a:rPr lang="en-GB" sz="6000" dirty="0">
                <a:latin typeface="Aptos" panose="020B0004020202020204" pitchFamily="34" charset="0"/>
              </a:rPr>
              <a:t>ATM TRANSACTIONS REPORT</a:t>
            </a:r>
          </a:p>
          <a:p>
            <a:pPr algn="ctr"/>
            <a:r>
              <a:rPr lang="en-GB" sz="2400" dirty="0">
                <a:latin typeface="Aptos" panose="020B0004020202020204" pitchFamily="34" charset="0"/>
              </a:rPr>
              <a:t>TIME PERIOD FROM JANUARY TO DECEMBER 2022</a:t>
            </a:r>
            <a:endParaRPr lang="en-IN" sz="2400" dirty="0"/>
          </a:p>
        </p:txBody>
      </p:sp>
    </p:spTree>
    <p:extLst>
      <p:ext uri="{BB962C8B-B14F-4D97-AF65-F5344CB8AC3E}">
        <p14:creationId xmlns:p14="http://schemas.microsoft.com/office/powerpoint/2010/main" val="10253966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130000" r="50000" b="-3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8B27B-8DF1-58E0-AC94-6F7664004E40}"/>
              </a:ext>
            </a:extLst>
          </p:cNvPr>
          <p:cNvSpPr>
            <a:spLocks noGrp="1"/>
          </p:cNvSpPr>
          <p:nvPr>
            <p:ph type="title"/>
          </p:nvPr>
        </p:nvSpPr>
        <p:spPr>
          <a:xfrm>
            <a:off x="838200" y="365126"/>
            <a:ext cx="10515600" cy="743828"/>
          </a:xfrm>
        </p:spPr>
        <p:txBody>
          <a:bodyPr>
            <a:normAutofit/>
          </a:bodyPr>
          <a:lstStyle/>
          <a:p>
            <a:r>
              <a:rPr lang="en-GB" sz="3200" dirty="0">
                <a:solidFill>
                  <a:schemeClr val="bg1"/>
                </a:solidFill>
                <a:latin typeface="Book Antiqua" panose="02040602050305030304" pitchFamily="18" charset="0"/>
              </a:rPr>
              <a:t>Transaction Count</a:t>
            </a:r>
            <a:endParaRPr lang="en-IN" sz="3200" dirty="0">
              <a:solidFill>
                <a:schemeClr val="bg1"/>
              </a:solidFill>
              <a:latin typeface="Book Antiqua" panose="02040602050305030304" pitchFamily="18" charset="0"/>
            </a:endParaRPr>
          </a:p>
        </p:txBody>
      </p:sp>
      <p:sp>
        <p:nvSpPr>
          <p:cNvPr id="3" name="Content Placeholder 2">
            <a:extLst>
              <a:ext uri="{FF2B5EF4-FFF2-40B4-BE49-F238E27FC236}">
                <a16:creationId xmlns:a16="http://schemas.microsoft.com/office/drawing/2014/main" id="{E11381D3-9A32-F16C-BDCA-CBD043CE2A5D}"/>
              </a:ext>
            </a:extLst>
          </p:cNvPr>
          <p:cNvSpPr>
            <a:spLocks noGrp="1"/>
          </p:cNvSpPr>
          <p:nvPr>
            <p:ph idx="1"/>
          </p:nvPr>
        </p:nvSpPr>
        <p:spPr>
          <a:xfrm>
            <a:off x="726233" y="1540345"/>
            <a:ext cx="5257800" cy="3684798"/>
          </a:xfrm>
        </p:spPr>
        <p:txBody>
          <a:bodyPr>
            <a:normAutofit/>
          </a:bodyPr>
          <a:lstStyle/>
          <a:p>
            <a:pPr marL="285744" indent="-285744">
              <a:buClr>
                <a:schemeClr val="bg1"/>
              </a:buClr>
              <a:buFont typeface="Wingdings" panose="05000000000000000000" pitchFamily="2" charset="2"/>
              <a:buChar char="v"/>
            </a:pPr>
            <a:r>
              <a:rPr lang="en-US" sz="2400" dirty="0">
                <a:solidFill>
                  <a:schemeClr val="bg1"/>
                </a:solidFill>
                <a:latin typeface="Book Antiqua" panose="02040602050305030304" pitchFamily="18" charset="0"/>
              </a:rPr>
              <a:t>Across all Age Groups, Withdrawals is the common transaction type (&gt;50%), followed by Transfers (&gt;20%)</a:t>
            </a:r>
          </a:p>
          <a:p>
            <a:pPr marL="285744" indent="-285744">
              <a:buClr>
                <a:schemeClr val="bg1"/>
              </a:buClr>
              <a:buFont typeface="Wingdings" panose="05000000000000000000" pitchFamily="2" charset="2"/>
              <a:buChar char="v"/>
            </a:pPr>
            <a:endParaRPr lang="en-US" sz="2400" dirty="0">
              <a:solidFill>
                <a:schemeClr val="bg1"/>
              </a:solidFill>
              <a:latin typeface="Book Antiqua" panose="02040602050305030304" pitchFamily="18" charset="0"/>
            </a:endParaRPr>
          </a:p>
          <a:p>
            <a:pPr marL="285744" indent="-285744">
              <a:buClr>
                <a:schemeClr val="bg1"/>
              </a:buClr>
              <a:buFont typeface="Wingdings" panose="05000000000000000000" pitchFamily="2" charset="2"/>
              <a:buChar char="v"/>
            </a:pPr>
            <a:r>
              <a:rPr lang="en-US" sz="2400" dirty="0">
                <a:solidFill>
                  <a:schemeClr val="bg1"/>
                </a:solidFill>
                <a:latin typeface="Book Antiqua" panose="02040602050305030304" pitchFamily="18" charset="0"/>
              </a:rPr>
              <a:t>Interestingly, Deposits &amp; Balance Inquiry of accounts for a significant amount of transactions (&gt;10% each) across all Age Groups</a:t>
            </a:r>
            <a:endParaRPr lang="en-NG" sz="2400" dirty="0">
              <a:solidFill>
                <a:schemeClr val="bg1"/>
              </a:solidFill>
              <a:latin typeface="Book Antiqua" panose="02040602050305030304" pitchFamily="18" charset="0"/>
            </a:endParaRPr>
          </a:p>
          <a:p>
            <a:endParaRPr lang="en-IN" sz="2400" dirty="0">
              <a:solidFill>
                <a:schemeClr val="bg1"/>
              </a:solidFill>
              <a:latin typeface="Book Antiqua" panose="02040602050305030304" pitchFamily="18" charset="0"/>
            </a:endParaRPr>
          </a:p>
        </p:txBody>
      </p:sp>
      <p:pic>
        <p:nvPicPr>
          <p:cNvPr id="9" name="Picture 8">
            <a:extLst>
              <a:ext uri="{FF2B5EF4-FFF2-40B4-BE49-F238E27FC236}">
                <a16:creationId xmlns:a16="http://schemas.microsoft.com/office/drawing/2014/main" id="{640D8072-31DF-2E79-749E-DA5A55E12807}"/>
              </a:ext>
            </a:extLst>
          </p:cNvPr>
          <p:cNvPicPr>
            <a:picLocks noChangeAspect="1"/>
          </p:cNvPicPr>
          <p:nvPr/>
        </p:nvPicPr>
        <p:blipFill rotWithShape="1">
          <a:blip r:embed="rId2"/>
          <a:srcRect r="1041" b="2309"/>
          <a:stretch/>
        </p:blipFill>
        <p:spPr>
          <a:xfrm>
            <a:off x="6279811" y="1692613"/>
            <a:ext cx="5335015" cy="4114800"/>
          </a:xfrm>
          <a:prstGeom prst="rect">
            <a:avLst/>
          </a:prstGeom>
        </p:spPr>
      </p:pic>
    </p:spTree>
    <p:extLst>
      <p:ext uri="{BB962C8B-B14F-4D97-AF65-F5344CB8AC3E}">
        <p14:creationId xmlns:p14="http://schemas.microsoft.com/office/powerpoint/2010/main" val="15103110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130000" r="50000" b="-3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24194-7387-9AB1-6B03-A8482B679225}"/>
              </a:ext>
            </a:extLst>
          </p:cNvPr>
          <p:cNvSpPr>
            <a:spLocks noGrp="1"/>
          </p:cNvSpPr>
          <p:nvPr>
            <p:ph type="title"/>
          </p:nvPr>
        </p:nvSpPr>
        <p:spPr>
          <a:xfrm>
            <a:off x="838200" y="365126"/>
            <a:ext cx="10515600" cy="588186"/>
          </a:xfrm>
        </p:spPr>
        <p:txBody>
          <a:bodyPr>
            <a:normAutofit/>
          </a:bodyPr>
          <a:lstStyle/>
          <a:p>
            <a:r>
              <a:rPr lang="en-GB" sz="3200" dirty="0">
                <a:solidFill>
                  <a:schemeClr val="bg1"/>
                </a:solidFill>
                <a:latin typeface="Book Antiqua" panose="02040602050305030304" pitchFamily="18" charset="0"/>
              </a:rPr>
              <a:t>Average Transaction Duration</a:t>
            </a:r>
            <a:endParaRPr lang="en-IN" sz="3200" dirty="0">
              <a:solidFill>
                <a:schemeClr val="bg1"/>
              </a:solidFill>
              <a:latin typeface="Book Antiqua" panose="02040602050305030304" pitchFamily="18" charset="0"/>
            </a:endParaRPr>
          </a:p>
        </p:txBody>
      </p:sp>
      <p:sp>
        <p:nvSpPr>
          <p:cNvPr id="3" name="Content Placeholder 2">
            <a:extLst>
              <a:ext uri="{FF2B5EF4-FFF2-40B4-BE49-F238E27FC236}">
                <a16:creationId xmlns:a16="http://schemas.microsoft.com/office/drawing/2014/main" id="{501535FC-935E-B8F7-D94F-A8C34992308E}"/>
              </a:ext>
            </a:extLst>
          </p:cNvPr>
          <p:cNvSpPr>
            <a:spLocks noGrp="1"/>
          </p:cNvSpPr>
          <p:nvPr>
            <p:ph idx="1"/>
          </p:nvPr>
        </p:nvSpPr>
        <p:spPr>
          <a:xfrm>
            <a:off x="726233" y="1164937"/>
            <a:ext cx="5766880" cy="5068010"/>
          </a:xfrm>
        </p:spPr>
        <p:txBody>
          <a:bodyPr>
            <a:normAutofit/>
          </a:bodyPr>
          <a:lstStyle/>
          <a:p>
            <a:pPr marL="285744" indent="-285744">
              <a:buClr>
                <a:schemeClr val="bg1"/>
              </a:buClr>
              <a:buFont typeface="Wingdings" panose="05000000000000000000" pitchFamily="2" charset="2"/>
              <a:buChar char="v"/>
            </a:pPr>
            <a:r>
              <a:rPr lang="en-US" sz="2400" dirty="0">
                <a:solidFill>
                  <a:schemeClr val="bg1"/>
                </a:solidFill>
                <a:latin typeface="Book Antiqua" panose="02040602050305030304" pitchFamily="18" charset="0"/>
              </a:rPr>
              <a:t>Across all locations, Withdrawals has the longest duration on average. </a:t>
            </a:r>
          </a:p>
          <a:p>
            <a:pPr marL="285744" indent="-285744">
              <a:buClr>
                <a:schemeClr val="bg1"/>
              </a:buClr>
              <a:buFont typeface="Wingdings" panose="05000000000000000000" pitchFamily="2" charset="2"/>
              <a:buChar char="v"/>
            </a:pPr>
            <a:endParaRPr lang="en-US" sz="2400" dirty="0">
              <a:solidFill>
                <a:schemeClr val="bg1"/>
              </a:solidFill>
              <a:latin typeface="Book Antiqua" panose="02040602050305030304" pitchFamily="18" charset="0"/>
            </a:endParaRPr>
          </a:p>
          <a:p>
            <a:pPr marL="285744" indent="-285744">
              <a:buClr>
                <a:schemeClr val="bg1"/>
              </a:buClr>
              <a:buFont typeface="Wingdings" panose="05000000000000000000" pitchFamily="2" charset="2"/>
              <a:buChar char="v"/>
            </a:pPr>
            <a:r>
              <a:rPr lang="en-US" sz="2400" dirty="0">
                <a:solidFill>
                  <a:schemeClr val="bg1"/>
                </a:solidFill>
                <a:latin typeface="Book Antiqua" panose="02040602050305030304" pitchFamily="18" charset="0"/>
              </a:rPr>
              <a:t>Kano’s average Withdrawal, Transfer, and Balance Inquiry durations are comparatively higher than other locations.</a:t>
            </a:r>
          </a:p>
          <a:p>
            <a:pPr marL="285744" indent="-285744">
              <a:buClr>
                <a:schemeClr val="bg1"/>
              </a:buClr>
              <a:buFont typeface="Wingdings" panose="05000000000000000000" pitchFamily="2" charset="2"/>
              <a:buChar char="v"/>
            </a:pPr>
            <a:endParaRPr lang="en-US" sz="2400" dirty="0">
              <a:solidFill>
                <a:schemeClr val="bg1"/>
              </a:solidFill>
              <a:latin typeface="Book Antiqua" panose="02040602050305030304" pitchFamily="18" charset="0"/>
            </a:endParaRPr>
          </a:p>
          <a:p>
            <a:pPr marL="285744" indent="-285744">
              <a:buClr>
                <a:schemeClr val="bg1"/>
              </a:buClr>
              <a:buFont typeface="Wingdings" panose="05000000000000000000" pitchFamily="2" charset="2"/>
              <a:buChar char="v"/>
            </a:pPr>
            <a:r>
              <a:rPr lang="en-US" sz="2400" dirty="0">
                <a:solidFill>
                  <a:schemeClr val="bg1"/>
                </a:solidFill>
                <a:latin typeface="Book Antiqua" panose="02040602050305030304" pitchFamily="18" charset="0"/>
              </a:rPr>
              <a:t>Rivers &amp; Enugu have lower average transaction duration for Deposits, Transfers, &amp; Withdrawals when compared to other locations.</a:t>
            </a:r>
            <a:endParaRPr lang="en-NG" sz="2400" dirty="0">
              <a:solidFill>
                <a:schemeClr val="bg1"/>
              </a:solidFill>
              <a:latin typeface="Book Antiqua" panose="02040602050305030304" pitchFamily="18" charset="0"/>
            </a:endParaRPr>
          </a:p>
          <a:p>
            <a:endParaRPr lang="en-IN" sz="2400" dirty="0">
              <a:solidFill>
                <a:schemeClr val="bg1"/>
              </a:solidFill>
              <a:latin typeface="Book Antiqua" panose="02040602050305030304" pitchFamily="18" charset="0"/>
            </a:endParaRPr>
          </a:p>
        </p:txBody>
      </p:sp>
      <p:pic>
        <p:nvPicPr>
          <p:cNvPr id="5" name="Picture 4">
            <a:extLst>
              <a:ext uri="{FF2B5EF4-FFF2-40B4-BE49-F238E27FC236}">
                <a16:creationId xmlns:a16="http://schemas.microsoft.com/office/drawing/2014/main" id="{B7ED88E2-7020-2D97-54F0-952E14FA1B95}"/>
              </a:ext>
            </a:extLst>
          </p:cNvPr>
          <p:cNvPicPr>
            <a:picLocks noChangeAspect="1"/>
          </p:cNvPicPr>
          <p:nvPr/>
        </p:nvPicPr>
        <p:blipFill rotWithShape="1">
          <a:blip r:embed="rId2"/>
          <a:srcRect b="648"/>
          <a:stretch/>
        </p:blipFill>
        <p:spPr>
          <a:xfrm>
            <a:off x="6750997" y="1269460"/>
            <a:ext cx="5257800" cy="4469860"/>
          </a:xfrm>
          <a:prstGeom prst="rect">
            <a:avLst/>
          </a:prstGeom>
        </p:spPr>
      </p:pic>
    </p:spTree>
    <p:extLst>
      <p:ext uri="{BB962C8B-B14F-4D97-AF65-F5344CB8AC3E}">
        <p14:creationId xmlns:p14="http://schemas.microsoft.com/office/powerpoint/2010/main" val="26067854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130000" r="50000" b="-3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7198A-EA4D-E8BD-D5F1-DF040DD791BF}"/>
              </a:ext>
            </a:extLst>
          </p:cNvPr>
          <p:cNvSpPr>
            <a:spLocks noGrp="1"/>
          </p:cNvSpPr>
          <p:nvPr>
            <p:ph type="title"/>
          </p:nvPr>
        </p:nvSpPr>
        <p:spPr>
          <a:xfrm>
            <a:off x="838200" y="365126"/>
            <a:ext cx="10515600" cy="636824"/>
          </a:xfrm>
        </p:spPr>
        <p:txBody>
          <a:bodyPr>
            <a:normAutofit/>
          </a:bodyPr>
          <a:lstStyle/>
          <a:p>
            <a:r>
              <a:rPr lang="en-GB" sz="3200" dirty="0">
                <a:solidFill>
                  <a:schemeClr val="bg1"/>
                </a:solidFill>
                <a:latin typeface="Book Antiqua" panose="02040602050305030304" pitchFamily="18" charset="0"/>
              </a:rPr>
              <a:t>Trend of Transaction Count and Transaction Amount</a:t>
            </a:r>
            <a:endParaRPr lang="en-IN" sz="3200" dirty="0">
              <a:solidFill>
                <a:schemeClr val="bg1"/>
              </a:solidFill>
              <a:latin typeface="Book Antiqua" panose="02040602050305030304" pitchFamily="18" charset="0"/>
            </a:endParaRPr>
          </a:p>
        </p:txBody>
      </p:sp>
      <p:sp>
        <p:nvSpPr>
          <p:cNvPr id="3" name="Content Placeholder 2">
            <a:extLst>
              <a:ext uri="{FF2B5EF4-FFF2-40B4-BE49-F238E27FC236}">
                <a16:creationId xmlns:a16="http://schemas.microsoft.com/office/drawing/2014/main" id="{A7427469-6DF3-275E-DDA6-6475A7F8F185}"/>
              </a:ext>
            </a:extLst>
          </p:cNvPr>
          <p:cNvSpPr>
            <a:spLocks noGrp="1"/>
          </p:cNvSpPr>
          <p:nvPr>
            <p:ph idx="1"/>
          </p:nvPr>
        </p:nvSpPr>
        <p:spPr>
          <a:xfrm>
            <a:off x="838200" y="3429000"/>
            <a:ext cx="10515600" cy="3203973"/>
          </a:xfrm>
        </p:spPr>
        <p:txBody>
          <a:bodyPr>
            <a:noAutofit/>
          </a:bodyPr>
          <a:lstStyle/>
          <a:p>
            <a:pPr marL="285744" indent="-285744">
              <a:buClr>
                <a:schemeClr val="bg1"/>
              </a:buClr>
              <a:buFont typeface="Wingdings" panose="05000000000000000000" pitchFamily="2" charset="2"/>
              <a:buChar char="v"/>
            </a:pPr>
            <a:r>
              <a:rPr lang="en-US" sz="2400" dirty="0">
                <a:solidFill>
                  <a:schemeClr val="bg1"/>
                </a:solidFill>
                <a:latin typeface="Book Antiqua" panose="02040602050305030304" pitchFamily="18" charset="0"/>
              </a:rPr>
              <a:t>We had the highest number of transactions and transaction amount in March</a:t>
            </a:r>
          </a:p>
          <a:p>
            <a:pPr marL="285744" indent="-285744">
              <a:buClr>
                <a:schemeClr val="bg1"/>
              </a:buClr>
              <a:buFont typeface="Wingdings" panose="05000000000000000000" pitchFamily="2" charset="2"/>
              <a:buChar char="v"/>
            </a:pPr>
            <a:endParaRPr lang="en-US" sz="2400" dirty="0">
              <a:solidFill>
                <a:schemeClr val="bg1"/>
              </a:solidFill>
              <a:latin typeface="Book Antiqua" panose="02040602050305030304" pitchFamily="18" charset="0"/>
            </a:endParaRPr>
          </a:p>
          <a:p>
            <a:pPr marL="285744" indent="-285744">
              <a:buClr>
                <a:schemeClr val="bg1"/>
              </a:buClr>
              <a:buFont typeface="Wingdings" panose="05000000000000000000" pitchFamily="2" charset="2"/>
              <a:buChar char="v"/>
            </a:pPr>
            <a:r>
              <a:rPr lang="en-US" sz="2400" dirty="0">
                <a:solidFill>
                  <a:schemeClr val="bg1"/>
                </a:solidFill>
                <a:latin typeface="Book Antiqua" panose="02040602050305030304" pitchFamily="18" charset="0"/>
              </a:rPr>
              <a:t>Other months with high transaction activity include January, May, July, October, and December</a:t>
            </a:r>
          </a:p>
          <a:p>
            <a:pPr marL="285744" indent="-285744">
              <a:buClr>
                <a:schemeClr val="bg1"/>
              </a:buClr>
              <a:buFont typeface="Wingdings" panose="05000000000000000000" pitchFamily="2" charset="2"/>
              <a:buChar char="v"/>
            </a:pPr>
            <a:endParaRPr lang="en-US" sz="2400" dirty="0">
              <a:solidFill>
                <a:schemeClr val="bg1"/>
              </a:solidFill>
              <a:latin typeface="Book Antiqua" panose="02040602050305030304" pitchFamily="18" charset="0"/>
            </a:endParaRPr>
          </a:p>
          <a:p>
            <a:pPr marL="285744" indent="-285744">
              <a:buClr>
                <a:schemeClr val="bg1"/>
              </a:buClr>
              <a:buFont typeface="Wingdings" panose="05000000000000000000" pitchFamily="2" charset="2"/>
              <a:buChar char="v"/>
            </a:pPr>
            <a:r>
              <a:rPr lang="en-US" sz="2400" dirty="0">
                <a:solidFill>
                  <a:schemeClr val="bg1"/>
                </a:solidFill>
                <a:latin typeface="Book Antiqua" panose="02040602050305030304" pitchFamily="18" charset="0"/>
              </a:rPr>
              <a:t>We had the lowest number of transactions and transaction amount in February</a:t>
            </a:r>
          </a:p>
          <a:p>
            <a:endParaRPr lang="en-IN" sz="2400" dirty="0">
              <a:solidFill>
                <a:schemeClr val="bg1"/>
              </a:solidFill>
              <a:latin typeface="Book Antiqua" panose="02040602050305030304" pitchFamily="18" charset="0"/>
            </a:endParaRPr>
          </a:p>
        </p:txBody>
      </p:sp>
      <p:pic>
        <p:nvPicPr>
          <p:cNvPr id="5" name="Picture 4">
            <a:extLst>
              <a:ext uri="{FF2B5EF4-FFF2-40B4-BE49-F238E27FC236}">
                <a16:creationId xmlns:a16="http://schemas.microsoft.com/office/drawing/2014/main" id="{5E88118C-6621-9CA0-2E76-25C1A63C8EE1}"/>
              </a:ext>
            </a:extLst>
          </p:cNvPr>
          <p:cNvPicPr>
            <a:picLocks noChangeAspect="1"/>
          </p:cNvPicPr>
          <p:nvPr/>
        </p:nvPicPr>
        <p:blipFill rotWithShape="1">
          <a:blip r:embed="rId2"/>
          <a:srcRect l="2292" r="3274" b="3198"/>
          <a:stretch/>
        </p:blipFill>
        <p:spPr>
          <a:xfrm>
            <a:off x="1322963" y="1001950"/>
            <a:ext cx="9231548" cy="2208179"/>
          </a:xfrm>
          <a:prstGeom prst="rect">
            <a:avLst/>
          </a:prstGeom>
        </p:spPr>
      </p:pic>
    </p:spTree>
    <p:extLst>
      <p:ext uri="{BB962C8B-B14F-4D97-AF65-F5344CB8AC3E}">
        <p14:creationId xmlns:p14="http://schemas.microsoft.com/office/powerpoint/2010/main" val="40376546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130000" r="50000" b="-3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85ECD-00C4-BCF7-924B-0D7091863D18}"/>
              </a:ext>
            </a:extLst>
          </p:cNvPr>
          <p:cNvSpPr>
            <a:spLocks noGrp="1"/>
          </p:cNvSpPr>
          <p:nvPr>
            <p:ph type="title"/>
          </p:nvPr>
        </p:nvSpPr>
        <p:spPr>
          <a:xfrm>
            <a:off x="838200" y="365125"/>
            <a:ext cx="10515600" cy="597913"/>
          </a:xfrm>
        </p:spPr>
        <p:txBody>
          <a:bodyPr>
            <a:normAutofit/>
          </a:bodyPr>
          <a:lstStyle/>
          <a:p>
            <a:r>
              <a:rPr lang="en-GB" sz="3200" dirty="0">
                <a:solidFill>
                  <a:schemeClr val="bg1"/>
                </a:solidFill>
                <a:latin typeface="Book Antiqua" panose="02040602050305030304" pitchFamily="18" charset="0"/>
              </a:rPr>
              <a:t>Recommendations</a:t>
            </a:r>
            <a:endParaRPr lang="en-IN" sz="3200" dirty="0">
              <a:solidFill>
                <a:schemeClr val="bg1"/>
              </a:solidFill>
              <a:latin typeface="Book Antiqua" panose="02040602050305030304" pitchFamily="18" charset="0"/>
            </a:endParaRPr>
          </a:p>
        </p:txBody>
      </p:sp>
      <p:sp>
        <p:nvSpPr>
          <p:cNvPr id="3" name="Content Placeholder 2">
            <a:extLst>
              <a:ext uri="{FF2B5EF4-FFF2-40B4-BE49-F238E27FC236}">
                <a16:creationId xmlns:a16="http://schemas.microsoft.com/office/drawing/2014/main" id="{A4D12DC3-BF67-DF16-CD4F-50EE3D26372B}"/>
              </a:ext>
            </a:extLst>
          </p:cNvPr>
          <p:cNvSpPr>
            <a:spLocks noGrp="1"/>
          </p:cNvSpPr>
          <p:nvPr>
            <p:ph idx="1"/>
          </p:nvPr>
        </p:nvSpPr>
        <p:spPr>
          <a:xfrm>
            <a:off x="838200" y="1016202"/>
            <a:ext cx="10515600" cy="5476673"/>
          </a:xfrm>
          <a:noFill/>
        </p:spPr>
        <p:txBody>
          <a:bodyPr>
            <a:noAutofit/>
          </a:bodyPr>
          <a:lstStyle/>
          <a:p>
            <a:pPr marL="0" indent="0">
              <a:buClr>
                <a:schemeClr val="bg1"/>
              </a:buClr>
              <a:buNone/>
            </a:pPr>
            <a:r>
              <a:rPr lang="en-US" sz="2400" b="1" dirty="0">
                <a:solidFill>
                  <a:schemeClr val="bg1"/>
                </a:solidFill>
                <a:latin typeface="Book Antiqua" panose="02040602050305030304" pitchFamily="18" charset="0"/>
              </a:rPr>
              <a:t>Utilization rate in the FCT is comparatively low. </a:t>
            </a:r>
          </a:p>
          <a:p>
            <a:pPr marL="0" indent="0">
              <a:buClr>
                <a:schemeClr val="bg1"/>
              </a:buClr>
              <a:buNone/>
            </a:pPr>
            <a:r>
              <a:rPr lang="en-US" sz="2400" b="1" u="sng" dirty="0">
                <a:solidFill>
                  <a:schemeClr val="bg1"/>
                </a:solidFill>
                <a:latin typeface="Book Antiqua" panose="02040602050305030304" pitchFamily="18" charset="0"/>
              </a:rPr>
              <a:t>Possible solutions to remedy this include:</a:t>
            </a:r>
          </a:p>
          <a:p>
            <a:pPr marL="0" indent="0">
              <a:buClr>
                <a:schemeClr val="bg1"/>
              </a:buClr>
              <a:buNone/>
            </a:pPr>
            <a:endParaRPr lang="en-US" sz="2000" dirty="0">
              <a:solidFill>
                <a:schemeClr val="bg1"/>
              </a:solidFill>
              <a:latin typeface="Book Antiqua" panose="02040602050305030304" pitchFamily="18" charset="0"/>
            </a:endParaRPr>
          </a:p>
          <a:p>
            <a:pPr marL="400050" lvl="4" indent="-400050">
              <a:buClr>
                <a:schemeClr val="bg1"/>
              </a:buClr>
              <a:buFont typeface="+mj-lt"/>
              <a:buAutoNum type="romanLcPeriod"/>
            </a:pPr>
            <a:r>
              <a:rPr lang="en-US" sz="2200" dirty="0">
                <a:solidFill>
                  <a:schemeClr val="bg1"/>
                </a:solidFill>
                <a:latin typeface="Book Antiqua" panose="02040602050305030304" pitchFamily="18" charset="0"/>
              </a:rPr>
              <a:t>Make sure that the ATMs are visible and accessible to customers. This could involve relocating the ATMs to more prominent locations, installing signage, or improving lighting and landscaping around the ATMs.</a:t>
            </a:r>
          </a:p>
          <a:p>
            <a:pPr marL="400050" lvl="4" indent="-400050">
              <a:buClr>
                <a:schemeClr val="bg1"/>
              </a:buClr>
              <a:buFont typeface="+mj-lt"/>
              <a:buAutoNum type="romanLcPeriod"/>
            </a:pPr>
            <a:r>
              <a:rPr lang="en-US" sz="2200" dirty="0">
                <a:solidFill>
                  <a:schemeClr val="bg1"/>
                </a:solidFill>
                <a:latin typeface="Book Antiqua" panose="02040602050305030304" pitchFamily="18" charset="0"/>
              </a:rPr>
              <a:t>Offer incentives to customers such as waived transaction fees or cashback rewards.</a:t>
            </a:r>
          </a:p>
          <a:p>
            <a:pPr marL="400050" lvl="4" indent="-400050">
              <a:buClr>
                <a:schemeClr val="bg1"/>
              </a:buClr>
              <a:buFont typeface="+mj-lt"/>
              <a:buAutoNum type="romanLcPeriod"/>
            </a:pPr>
            <a:r>
              <a:rPr lang="en-US" sz="2200" dirty="0">
                <a:solidFill>
                  <a:schemeClr val="bg1"/>
                </a:solidFill>
                <a:latin typeface="Book Antiqua" panose="02040602050305030304" pitchFamily="18" charset="0"/>
              </a:rPr>
              <a:t>Use various marketing channels to promote the availability and convenience of the ATM to customers, such as through social media, email newsletters, or in-branch promotions.</a:t>
            </a:r>
          </a:p>
          <a:p>
            <a:pPr marL="400050" lvl="4" indent="-400050">
              <a:buClr>
                <a:schemeClr val="bg1"/>
              </a:buClr>
              <a:buFont typeface="+mj-lt"/>
              <a:buAutoNum type="romanLcPeriod"/>
            </a:pPr>
            <a:r>
              <a:rPr lang="en-US" sz="2200" dirty="0">
                <a:solidFill>
                  <a:schemeClr val="bg1"/>
                </a:solidFill>
                <a:latin typeface="Book Antiqua" panose="02040602050305030304" pitchFamily="18" charset="0"/>
              </a:rPr>
              <a:t>Consider offering additional services at the ATM, such as the ability to deposit checks or make cash withdrawals in different denominations.</a:t>
            </a:r>
          </a:p>
          <a:p>
            <a:pPr marL="400050" lvl="4" indent="-400050">
              <a:buClr>
                <a:schemeClr val="bg1"/>
              </a:buClr>
              <a:buFont typeface="+mj-lt"/>
              <a:buAutoNum type="romanLcPeriod"/>
            </a:pPr>
            <a:r>
              <a:rPr lang="en-US" sz="2200" dirty="0">
                <a:solidFill>
                  <a:schemeClr val="bg1"/>
                </a:solidFill>
                <a:latin typeface="Book Antiqua" panose="02040602050305030304" pitchFamily="18" charset="0"/>
              </a:rPr>
              <a:t>Conduct surveys or use customer analytics to understand the preferences and habits of customers who use the ATM, and tailor the ATM's services and features to better meet their needs.</a:t>
            </a:r>
          </a:p>
          <a:p>
            <a:endParaRPr lang="en-IN" sz="2000" dirty="0">
              <a:solidFill>
                <a:schemeClr val="bg1"/>
              </a:solidFill>
              <a:latin typeface="Book Antiqua" panose="02040602050305030304" pitchFamily="18" charset="0"/>
            </a:endParaRPr>
          </a:p>
        </p:txBody>
      </p:sp>
    </p:spTree>
    <p:extLst>
      <p:ext uri="{BB962C8B-B14F-4D97-AF65-F5344CB8AC3E}">
        <p14:creationId xmlns:p14="http://schemas.microsoft.com/office/powerpoint/2010/main" val="21631203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130000" r="50000" b="-3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CD1537-E2A7-E0C7-115F-CD0454498E12}"/>
              </a:ext>
            </a:extLst>
          </p:cNvPr>
          <p:cNvSpPr>
            <a:spLocks noGrp="1"/>
          </p:cNvSpPr>
          <p:nvPr>
            <p:ph type="title"/>
          </p:nvPr>
        </p:nvSpPr>
        <p:spPr>
          <a:xfrm>
            <a:off x="838200" y="365125"/>
            <a:ext cx="10515600" cy="549275"/>
          </a:xfrm>
        </p:spPr>
        <p:txBody>
          <a:bodyPr>
            <a:normAutofit/>
          </a:bodyPr>
          <a:lstStyle/>
          <a:p>
            <a:r>
              <a:rPr lang="en-GB" sz="3200" dirty="0">
                <a:solidFill>
                  <a:schemeClr val="bg1"/>
                </a:solidFill>
                <a:latin typeface="Book Antiqua" panose="02040602050305030304" pitchFamily="18" charset="0"/>
              </a:rPr>
              <a:t>Recommendations</a:t>
            </a:r>
            <a:endParaRPr lang="en-IN" sz="3200" dirty="0">
              <a:solidFill>
                <a:schemeClr val="bg1"/>
              </a:solidFill>
              <a:latin typeface="Book Antiqua" panose="02040602050305030304" pitchFamily="18" charset="0"/>
            </a:endParaRPr>
          </a:p>
        </p:txBody>
      </p:sp>
      <p:sp>
        <p:nvSpPr>
          <p:cNvPr id="3" name="Content Placeholder 2">
            <a:extLst>
              <a:ext uri="{FF2B5EF4-FFF2-40B4-BE49-F238E27FC236}">
                <a16:creationId xmlns:a16="http://schemas.microsoft.com/office/drawing/2014/main" id="{33273CA3-8BCC-F97E-41DF-A5452DDCBDC2}"/>
              </a:ext>
            </a:extLst>
          </p:cNvPr>
          <p:cNvSpPr>
            <a:spLocks noGrp="1"/>
          </p:cNvSpPr>
          <p:nvPr>
            <p:ph idx="1"/>
          </p:nvPr>
        </p:nvSpPr>
        <p:spPr>
          <a:xfrm>
            <a:off x="838200" y="1070043"/>
            <a:ext cx="10515600" cy="5106920"/>
          </a:xfrm>
        </p:spPr>
        <p:txBody>
          <a:bodyPr>
            <a:normAutofit fontScale="85000" lnSpcReduction="20000"/>
          </a:bodyPr>
          <a:lstStyle/>
          <a:p>
            <a:pPr marL="0" indent="0">
              <a:buClr>
                <a:schemeClr val="bg1"/>
              </a:buClr>
              <a:buNone/>
            </a:pPr>
            <a:r>
              <a:rPr lang="en-US" b="1" dirty="0">
                <a:solidFill>
                  <a:schemeClr val="bg1"/>
                </a:solidFill>
                <a:latin typeface="Book Antiqua" panose="02040602050305030304" pitchFamily="18" charset="0"/>
              </a:rPr>
              <a:t>Average Transaction Duration in Kano is longer when compared to other locations. </a:t>
            </a:r>
          </a:p>
          <a:p>
            <a:pPr marL="0" indent="0">
              <a:buClr>
                <a:schemeClr val="bg1"/>
              </a:buClr>
              <a:buNone/>
            </a:pPr>
            <a:r>
              <a:rPr lang="en-US" b="1" u="sng" dirty="0">
                <a:solidFill>
                  <a:schemeClr val="bg1"/>
                </a:solidFill>
                <a:latin typeface="Book Antiqua" panose="02040602050305030304" pitchFamily="18" charset="0"/>
              </a:rPr>
              <a:t>Possible solutions to remedy this include:</a:t>
            </a:r>
          </a:p>
          <a:p>
            <a:pPr marL="285744" indent="-285744">
              <a:buClr>
                <a:schemeClr val="bg1"/>
              </a:buClr>
              <a:buFont typeface="Wingdings" panose="05000000000000000000" pitchFamily="2" charset="2"/>
              <a:buChar char="v"/>
            </a:pPr>
            <a:endParaRPr lang="en-US" sz="1200" dirty="0">
              <a:solidFill>
                <a:schemeClr val="bg1"/>
              </a:solidFill>
            </a:endParaRPr>
          </a:p>
          <a:p>
            <a:pPr marL="400050" lvl="4" indent="-400050">
              <a:buClr>
                <a:schemeClr val="bg1"/>
              </a:buClr>
              <a:buFont typeface="+mj-lt"/>
              <a:buAutoNum type="romanLcPeriod"/>
            </a:pPr>
            <a:r>
              <a:rPr lang="en-US" sz="2600" dirty="0">
                <a:solidFill>
                  <a:schemeClr val="bg1"/>
                </a:solidFill>
                <a:latin typeface="Book Antiqua" panose="02040602050305030304" pitchFamily="18" charset="0"/>
              </a:rPr>
              <a:t>Increase the number of ATMs available in the branch, as this can reduce wait times and congestion at each individual ATM.</a:t>
            </a:r>
          </a:p>
          <a:p>
            <a:pPr marL="400050" lvl="4" indent="-400050">
              <a:buClr>
                <a:schemeClr val="bg1"/>
              </a:buClr>
              <a:buFont typeface="+mj-lt"/>
              <a:buAutoNum type="romanLcPeriod"/>
            </a:pPr>
            <a:r>
              <a:rPr lang="en-US" sz="2600" dirty="0">
                <a:solidFill>
                  <a:schemeClr val="bg1"/>
                </a:solidFill>
                <a:latin typeface="Book Antiqua" panose="02040602050305030304" pitchFamily="18" charset="0"/>
              </a:rPr>
              <a:t>Consider upgrading the ATMs to newer models with faster transaction times and more advanced features. This can improve the overall experience for customers using the ATM and may encourage them to use it more often.</a:t>
            </a:r>
          </a:p>
          <a:p>
            <a:pPr marL="400050" lvl="4" indent="-400050">
              <a:buClr>
                <a:schemeClr val="bg1"/>
              </a:buClr>
              <a:buFont typeface="+mj-lt"/>
              <a:buAutoNum type="romanLcPeriod"/>
            </a:pPr>
            <a:r>
              <a:rPr lang="en-US" sz="2600" dirty="0">
                <a:solidFill>
                  <a:schemeClr val="bg1"/>
                </a:solidFill>
                <a:latin typeface="Book Antiqua" panose="02040602050305030304" pitchFamily="18" charset="0"/>
              </a:rPr>
              <a:t>Ensure that the ATMs are regularly serviced and maintained to prevent downtime and minimize technical issues that can contribute to longer transaction times.</a:t>
            </a:r>
          </a:p>
          <a:p>
            <a:pPr marL="400050" lvl="4" indent="-400050">
              <a:buClr>
                <a:schemeClr val="bg1"/>
              </a:buClr>
              <a:buFont typeface="+mj-lt"/>
              <a:buAutoNum type="romanLcPeriod"/>
            </a:pPr>
            <a:r>
              <a:rPr lang="en-US" sz="2600" dirty="0">
                <a:solidFill>
                  <a:schemeClr val="bg1"/>
                </a:solidFill>
                <a:latin typeface="Book Antiqua" panose="02040602050305030304" pitchFamily="18" charset="0"/>
              </a:rPr>
              <a:t>Analyze transaction data to identify bottlenecks or issues that may be contributing to longer transaction times. This could involve looking at patterns of usage, common user errors, or technical issues that may be slowing down the process.</a:t>
            </a:r>
          </a:p>
          <a:p>
            <a:pPr marL="400050" lvl="4" indent="-400050">
              <a:buClr>
                <a:schemeClr val="bg1"/>
              </a:buClr>
              <a:buFont typeface="+mj-lt"/>
              <a:buAutoNum type="romanLcPeriod"/>
            </a:pPr>
            <a:r>
              <a:rPr lang="en-US" sz="2600" dirty="0">
                <a:solidFill>
                  <a:schemeClr val="bg1"/>
                </a:solidFill>
                <a:latin typeface="Book Antiqua" panose="02040602050305030304" pitchFamily="18" charset="0"/>
              </a:rPr>
              <a:t>Provide customers with education on how to use the ATM more efficiently, such as by highlighting common errors to avoid or offering guidance on how to complete transactions more quickly.</a:t>
            </a:r>
          </a:p>
          <a:p>
            <a:pPr marL="0" indent="0">
              <a:buNone/>
            </a:pPr>
            <a:endParaRPr lang="en-IN" dirty="0"/>
          </a:p>
        </p:txBody>
      </p:sp>
    </p:spTree>
    <p:extLst>
      <p:ext uri="{BB962C8B-B14F-4D97-AF65-F5344CB8AC3E}">
        <p14:creationId xmlns:p14="http://schemas.microsoft.com/office/powerpoint/2010/main" val="24792147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130000" r="50000" b="-3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BA245-F13C-36D5-D8F7-2D54A99C7AE8}"/>
              </a:ext>
            </a:extLst>
          </p:cNvPr>
          <p:cNvSpPr>
            <a:spLocks noGrp="1"/>
          </p:cNvSpPr>
          <p:nvPr>
            <p:ph type="title"/>
          </p:nvPr>
        </p:nvSpPr>
        <p:spPr>
          <a:xfrm>
            <a:off x="838200" y="365125"/>
            <a:ext cx="10515600" cy="500637"/>
          </a:xfrm>
        </p:spPr>
        <p:txBody>
          <a:bodyPr>
            <a:noAutofit/>
          </a:bodyPr>
          <a:lstStyle/>
          <a:p>
            <a:r>
              <a:rPr lang="en-GB" sz="3200" dirty="0">
                <a:solidFill>
                  <a:schemeClr val="bg1"/>
                </a:solidFill>
                <a:latin typeface="Book Antiqua" panose="02040602050305030304" pitchFamily="18" charset="0"/>
              </a:rPr>
              <a:t>Recommendations</a:t>
            </a:r>
            <a:endParaRPr lang="en-IN" sz="3200" dirty="0">
              <a:solidFill>
                <a:schemeClr val="bg1"/>
              </a:solidFill>
              <a:latin typeface="Book Antiqua" panose="02040602050305030304" pitchFamily="18" charset="0"/>
            </a:endParaRPr>
          </a:p>
        </p:txBody>
      </p:sp>
      <p:sp>
        <p:nvSpPr>
          <p:cNvPr id="3" name="Content Placeholder 2">
            <a:extLst>
              <a:ext uri="{FF2B5EF4-FFF2-40B4-BE49-F238E27FC236}">
                <a16:creationId xmlns:a16="http://schemas.microsoft.com/office/drawing/2014/main" id="{B43C1AF4-8ABA-B5AE-CE4B-20830FF57386}"/>
              </a:ext>
            </a:extLst>
          </p:cNvPr>
          <p:cNvSpPr>
            <a:spLocks noGrp="1"/>
          </p:cNvSpPr>
          <p:nvPr>
            <p:ph idx="1"/>
          </p:nvPr>
        </p:nvSpPr>
        <p:spPr>
          <a:xfrm>
            <a:off x="838200" y="1040860"/>
            <a:ext cx="10515600" cy="5136103"/>
          </a:xfrm>
        </p:spPr>
        <p:txBody>
          <a:bodyPr>
            <a:normAutofit fontScale="92500" lnSpcReduction="10000"/>
          </a:bodyPr>
          <a:lstStyle/>
          <a:p>
            <a:pPr marL="0" indent="0">
              <a:buClr>
                <a:schemeClr val="bg1"/>
              </a:buClr>
              <a:buNone/>
            </a:pPr>
            <a:r>
              <a:rPr lang="en-US" sz="2400" b="1" dirty="0">
                <a:solidFill>
                  <a:schemeClr val="bg1"/>
                </a:solidFill>
                <a:latin typeface="Book Antiqua" panose="02040602050305030304" pitchFamily="18" charset="0"/>
              </a:rPr>
              <a:t>A significant proportion of transactions (&gt;20%) are either Balance Enquiries or Transfers. </a:t>
            </a:r>
          </a:p>
          <a:p>
            <a:pPr marL="0" indent="0">
              <a:buClr>
                <a:schemeClr val="bg1"/>
              </a:buClr>
              <a:buNone/>
            </a:pPr>
            <a:r>
              <a:rPr lang="en-US" sz="2400" b="1" u="sng" dirty="0">
                <a:solidFill>
                  <a:schemeClr val="bg1"/>
                </a:solidFill>
                <a:latin typeface="Book Antiqua" panose="02040602050305030304" pitchFamily="18" charset="0"/>
              </a:rPr>
              <a:t>Possible solutions to remedy this include:</a:t>
            </a:r>
          </a:p>
          <a:p>
            <a:pPr marL="285744" indent="-285744">
              <a:buClr>
                <a:schemeClr val="bg1"/>
              </a:buClr>
              <a:buFont typeface="Wingdings" panose="05000000000000000000" pitchFamily="2" charset="2"/>
              <a:buChar char="v"/>
            </a:pPr>
            <a:endParaRPr lang="en-US" sz="1200" dirty="0"/>
          </a:p>
          <a:p>
            <a:pPr marL="400050" lvl="4" indent="-400050">
              <a:buClr>
                <a:schemeClr val="bg1"/>
              </a:buClr>
              <a:buFont typeface="+mj-lt"/>
              <a:buAutoNum type="romanLcPeriod"/>
            </a:pPr>
            <a:r>
              <a:rPr lang="en-US" sz="2000" dirty="0">
                <a:solidFill>
                  <a:schemeClr val="bg1"/>
                </a:solidFill>
                <a:latin typeface="Book Antiqua" panose="02040602050305030304" pitchFamily="18" charset="0"/>
              </a:rPr>
              <a:t>Provide customers with education on alternative banking channels such as phone banking or online banking, highlighting the benefits of these channels and how to use them effectively. This could involve providing brochures or other materials in the branch, as well as online resources and tutorials.</a:t>
            </a:r>
          </a:p>
          <a:p>
            <a:pPr marL="400050" lvl="4" indent="-400050">
              <a:buClr>
                <a:schemeClr val="bg1"/>
              </a:buClr>
              <a:buFont typeface="+mj-lt"/>
              <a:buAutoNum type="romanLcPeriod"/>
            </a:pPr>
            <a:r>
              <a:rPr lang="en-US" sz="2000" dirty="0">
                <a:solidFill>
                  <a:schemeClr val="bg1"/>
                </a:solidFill>
                <a:latin typeface="Book Antiqua" panose="02040602050305030304" pitchFamily="18" charset="0"/>
              </a:rPr>
              <a:t>Consider offering incentives to customers who use alternative banking channels, such as waiving transaction fees or offering cashback rewards. This can encourage customers to try these channels and may help to shift usage away from the ATM.</a:t>
            </a:r>
          </a:p>
          <a:p>
            <a:pPr marL="400050" lvl="4" indent="-400050">
              <a:buClr>
                <a:schemeClr val="bg1"/>
              </a:buClr>
              <a:buFont typeface="+mj-lt"/>
              <a:buAutoNum type="romanLcPeriod"/>
            </a:pPr>
            <a:r>
              <a:rPr lang="en-US" sz="2000" dirty="0">
                <a:solidFill>
                  <a:schemeClr val="bg1"/>
                </a:solidFill>
                <a:latin typeface="Book Antiqua" panose="02040602050305030304" pitchFamily="18" charset="0"/>
              </a:rPr>
              <a:t>Ensure that the phone banking process is simple and straightforward for customers to use, with clear instructions and minimal waiting times.</a:t>
            </a:r>
          </a:p>
          <a:p>
            <a:pPr marL="400050" lvl="4" indent="-400050">
              <a:buClr>
                <a:schemeClr val="bg1"/>
              </a:buClr>
              <a:buFont typeface="+mj-lt"/>
              <a:buAutoNum type="romanLcPeriod"/>
            </a:pPr>
            <a:r>
              <a:rPr lang="en-US" sz="2000" dirty="0">
                <a:solidFill>
                  <a:schemeClr val="bg1"/>
                </a:solidFill>
                <a:latin typeface="Book Antiqua" panose="02040602050305030304" pitchFamily="18" charset="0"/>
              </a:rPr>
              <a:t>Continue to monitor customer behavior and analyze usage data to identify areas where usage of alternative banking channels can be improved.</a:t>
            </a:r>
          </a:p>
          <a:p>
            <a:pPr marL="400050" lvl="4" indent="-400050">
              <a:buClr>
                <a:schemeClr val="bg1"/>
              </a:buClr>
              <a:buFont typeface="+mj-lt"/>
              <a:buAutoNum type="romanLcPeriod"/>
            </a:pPr>
            <a:r>
              <a:rPr lang="en-US" sz="2000" dirty="0">
                <a:solidFill>
                  <a:schemeClr val="bg1"/>
                </a:solidFill>
                <a:latin typeface="Book Antiqua" panose="02040602050305030304" pitchFamily="18" charset="0"/>
              </a:rPr>
              <a:t>Offer personalized support to customers who may be hesitant to use alternative banking channels, such as providing one-on-one assistance or guidance on how to get started with phone banking or online banking. This can help to build trust and confidence in these channels and may help to shift usage away from the ATM.</a:t>
            </a:r>
          </a:p>
          <a:p>
            <a:endParaRPr lang="en-IN" dirty="0"/>
          </a:p>
        </p:txBody>
      </p:sp>
    </p:spTree>
    <p:extLst>
      <p:ext uri="{BB962C8B-B14F-4D97-AF65-F5344CB8AC3E}">
        <p14:creationId xmlns:p14="http://schemas.microsoft.com/office/powerpoint/2010/main" val="29198846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130000" r="50000" b="-3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3427E-C83F-4A1A-306B-87267AD700F1}"/>
              </a:ext>
            </a:extLst>
          </p:cNvPr>
          <p:cNvSpPr>
            <a:spLocks noGrp="1"/>
          </p:cNvSpPr>
          <p:nvPr>
            <p:ph type="title"/>
          </p:nvPr>
        </p:nvSpPr>
        <p:spPr>
          <a:xfrm>
            <a:off x="838200" y="365126"/>
            <a:ext cx="10515600" cy="529820"/>
          </a:xfrm>
        </p:spPr>
        <p:txBody>
          <a:bodyPr>
            <a:noAutofit/>
          </a:bodyPr>
          <a:lstStyle/>
          <a:p>
            <a:r>
              <a:rPr lang="en-GB" sz="3200" dirty="0">
                <a:solidFill>
                  <a:schemeClr val="bg1"/>
                </a:solidFill>
                <a:latin typeface="Book Antiqua" panose="02040602050305030304" pitchFamily="18" charset="0"/>
              </a:rPr>
              <a:t>Recommendations</a:t>
            </a:r>
            <a:endParaRPr lang="en-IN" sz="3200" dirty="0">
              <a:solidFill>
                <a:schemeClr val="bg1"/>
              </a:solidFill>
              <a:latin typeface="Book Antiqua" panose="02040602050305030304" pitchFamily="18" charset="0"/>
            </a:endParaRPr>
          </a:p>
        </p:txBody>
      </p:sp>
      <p:sp>
        <p:nvSpPr>
          <p:cNvPr id="3" name="Content Placeholder 2">
            <a:extLst>
              <a:ext uri="{FF2B5EF4-FFF2-40B4-BE49-F238E27FC236}">
                <a16:creationId xmlns:a16="http://schemas.microsoft.com/office/drawing/2014/main" id="{EED8E635-04EB-F7C8-8E0F-8FF34BD70D43}"/>
              </a:ext>
            </a:extLst>
          </p:cNvPr>
          <p:cNvSpPr>
            <a:spLocks noGrp="1"/>
          </p:cNvSpPr>
          <p:nvPr>
            <p:ph idx="1"/>
          </p:nvPr>
        </p:nvSpPr>
        <p:spPr>
          <a:xfrm>
            <a:off x="838200" y="1050587"/>
            <a:ext cx="10515600" cy="5126376"/>
          </a:xfrm>
        </p:spPr>
        <p:txBody>
          <a:bodyPr>
            <a:normAutofit/>
          </a:bodyPr>
          <a:lstStyle/>
          <a:p>
            <a:pPr marL="0" indent="0">
              <a:buClr>
                <a:schemeClr val="bg1"/>
              </a:buClr>
              <a:buNone/>
            </a:pPr>
            <a:r>
              <a:rPr lang="en-US" b="1" u="sng" dirty="0">
                <a:solidFill>
                  <a:schemeClr val="bg1"/>
                </a:solidFill>
                <a:latin typeface="Book Antiqua" panose="02040602050305030304" pitchFamily="18" charset="0"/>
              </a:rPr>
              <a:t>Transactions Activity:</a:t>
            </a:r>
            <a:br>
              <a:rPr lang="en-US" b="1" dirty="0">
                <a:solidFill>
                  <a:schemeClr val="bg1"/>
                </a:solidFill>
                <a:latin typeface="Book Antiqua" panose="02040602050305030304" pitchFamily="18" charset="0"/>
              </a:rPr>
            </a:br>
            <a:endParaRPr lang="en-US" b="1" dirty="0">
              <a:solidFill>
                <a:schemeClr val="bg1"/>
              </a:solidFill>
              <a:latin typeface="Book Antiqua" panose="02040602050305030304" pitchFamily="18" charset="0"/>
            </a:endParaRPr>
          </a:p>
          <a:p>
            <a:pPr marL="285750" indent="-285750">
              <a:buClr>
                <a:schemeClr val="bg1"/>
              </a:buClr>
              <a:buFont typeface="Wingdings" panose="05000000000000000000" pitchFamily="2" charset="2"/>
              <a:buChar char="v"/>
            </a:pPr>
            <a:r>
              <a:rPr lang="en-US" sz="2400" dirty="0">
                <a:solidFill>
                  <a:schemeClr val="bg1"/>
                </a:solidFill>
                <a:latin typeface="Book Antiqua" panose="02040602050305030304" pitchFamily="18" charset="0"/>
              </a:rPr>
              <a:t>ATMs have significantly reduced activity in the early and late hours of the day (Before 5 am &amp; After 8 pm). Lagos is the only exception as there is still noticeable activity after 8 pm.</a:t>
            </a:r>
          </a:p>
          <a:p>
            <a:pPr marL="285750" indent="-285750">
              <a:buClr>
                <a:schemeClr val="bg1"/>
              </a:buClr>
              <a:buFont typeface="Wingdings" panose="05000000000000000000" pitchFamily="2" charset="2"/>
              <a:buChar char="v"/>
            </a:pPr>
            <a:endParaRPr lang="en-US" sz="2400" dirty="0">
              <a:solidFill>
                <a:schemeClr val="bg1"/>
              </a:solidFill>
              <a:latin typeface="Book Antiqua" panose="02040602050305030304" pitchFamily="18" charset="0"/>
            </a:endParaRPr>
          </a:p>
          <a:p>
            <a:pPr marL="285750" indent="-285750">
              <a:buClr>
                <a:schemeClr val="bg1"/>
              </a:buClr>
              <a:buFont typeface="Wingdings" panose="05000000000000000000" pitchFamily="2" charset="2"/>
              <a:buChar char="v"/>
            </a:pPr>
            <a:r>
              <a:rPr lang="en-US" sz="2400" dirty="0">
                <a:solidFill>
                  <a:schemeClr val="bg1"/>
                </a:solidFill>
                <a:latin typeface="Book Antiqua" panose="02040602050305030304" pitchFamily="18" charset="0"/>
              </a:rPr>
              <a:t>Scheduled maintenance should coincide with these periods of reduced activity. </a:t>
            </a:r>
          </a:p>
          <a:p>
            <a:pPr marL="285750" indent="-285750">
              <a:buClr>
                <a:schemeClr val="bg1"/>
              </a:buClr>
              <a:buFont typeface="Wingdings" panose="05000000000000000000" pitchFamily="2" charset="2"/>
              <a:buChar char="v"/>
            </a:pPr>
            <a:endParaRPr lang="en-US" sz="2400" dirty="0">
              <a:solidFill>
                <a:schemeClr val="bg1"/>
              </a:solidFill>
              <a:latin typeface="Book Antiqua" panose="02040602050305030304" pitchFamily="18" charset="0"/>
            </a:endParaRPr>
          </a:p>
          <a:p>
            <a:pPr marL="285750" indent="-285750">
              <a:buClr>
                <a:schemeClr val="bg1"/>
              </a:buClr>
              <a:buFont typeface="Wingdings" panose="05000000000000000000" pitchFamily="2" charset="2"/>
              <a:buChar char="v"/>
            </a:pPr>
            <a:r>
              <a:rPr lang="en-US" sz="2400" dirty="0">
                <a:solidFill>
                  <a:schemeClr val="bg1"/>
                </a:solidFill>
                <a:latin typeface="Book Antiqua" panose="02040602050305030304" pitchFamily="18" charset="0"/>
              </a:rPr>
              <a:t>Additionally, ATMs should have maximum availability especially during the peak activity periods for each bank branch. </a:t>
            </a:r>
          </a:p>
          <a:p>
            <a:pPr marL="0" indent="0">
              <a:buNone/>
            </a:pPr>
            <a:endParaRPr lang="en-IN" dirty="0">
              <a:solidFill>
                <a:schemeClr val="bg1"/>
              </a:solidFill>
              <a:latin typeface="Book Antiqua" panose="02040602050305030304" pitchFamily="18" charset="0"/>
            </a:endParaRPr>
          </a:p>
        </p:txBody>
      </p:sp>
    </p:spTree>
    <p:extLst>
      <p:ext uri="{BB962C8B-B14F-4D97-AF65-F5344CB8AC3E}">
        <p14:creationId xmlns:p14="http://schemas.microsoft.com/office/powerpoint/2010/main" val="36293387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130000" r="50000" b="-30000"/>
          </a:path>
        </a:gra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6A5D828-D423-3124-D890-91B3ABCF0EC0}"/>
              </a:ext>
            </a:extLst>
          </p:cNvPr>
          <p:cNvSpPr/>
          <p:nvPr/>
        </p:nvSpPr>
        <p:spPr>
          <a:xfrm>
            <a:off x="3064214" y="2850603"/>
            <a:ext cx="5885234" cy="1015663"/>
          </a:xfrm>
          <a:prstGeom prst="rect">
            <a:avLst/>
          </a:prstGeom>
          <a:no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square" lIns="91440" tIns="45720" rIns="91440" bIns="45720">
            <a:spAutoFit/>
          </a:bodyPr>
          <a:lstStyle/>
          <a:p>
            <a:pPr algn="ctr"/>
            <a:r>
              <a:rPr lang="en-US" sz="6000" b="1"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Bahnschrift" panose="020B0502040204020203" pitchFamily="34" charset="0"/>
              </a:rPr>
              <a:t>Thank You</a:t>
            </a:r>
            <a:endParaRPr lang="en-US" sz="6000" b="1" cap="none" spc="0" dirty="0">
              <a:ln w="9525">
                <a:solidFill>
                  <a:schemeClr val="bg1"/>
                </a:solidFill>
                <a:prstDash val="solid"/>
              </a:ln>
              <a:solidFill>
                <a:srgbClr val="FFFF00"/>
              </a:solidFill>
              <a:effectLst>
                <a:outerShdw blurRad="12700" dist="38100" dir="2700000" algn="tl" rotWithShape="0">
                  <a:schemeClr val="bg1">
                    <a:lumMod val="50000"/>
                  </a:schemeClr>
                </a:outerShdw>
              </a:effectLst>
              <a:latin typeface="Bahnschrift" panose="020B0502040204020203" pitchFamily="34" charset="0"/>
            </a:endParaRPr>
          </a:p>
        </p:txBody>
      </p:sp>
    </p:spTree>
    <p:extLst>
      <p:ext uri="{BB962C8B-B14F-4D97-AF65-F5344CB8AC3E}">
        <p14:creationId xmlns:p14="http://schemas.microsoft.com/office/powerpoint/2010/main" val="6584921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39DC65-2135-F4EA-AD8D-BEA82110AD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315" y="0"/>
            <a:ext cx="12335069" cy="6858000"/>
          </a:xfrm>
          <a:prstGeom prst="rect">
            <a:avLst/>
          </a:prstGeom>
        </p:spPr>
      </p:pic>
    </p:spTree>
    <p:extLst>
      <p:ext uri="{BB962C8B-B14F-4D97-AF65-F5344CB8AC3E}">
        <p14:creationId xmlns:p14="http://schemas.microsoft.com/office/powerpoint/2010/main" val="8448880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B18F97C-8A50-6CB3-1949-1F4BA4B330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9424018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7AA3147-8AFF-3121-85B3-EA77778BF18B}"/>
              </a:ext>
            </a:extLst>
          </p:cNvPr>
          <p:cNvSpPr txBox="1"/>
          <p:nvPr/>
        </p:nvSpPr>
        <p:spPr>
          <a:xfrm>
            <a:off x="578497" y="615821"/>
            <a:ext cx="8397551" cy="5478423"/>
          </a:xfrm>
          <a:prstGeom prst="rect">
            <a:avLst/>
          </a:prstGeom>
          <a:noFill/>
        </p:spPr>
        <p:txBody>
          <a:bodyPr wrap="square" rtlCol="0">
            <a:spAutoFit/>
          </a:bodyPr>
          <a:lstStyle/>
          <a:p>
            <a:r>
              <a:rPr lang="en" sz="4900" dirty="0">
                <a:solidFill>
                  <a:schemeClr val="bg1"/>
                </a:solidFill>
                <a:latin typeface="Bahnschrift" panose="020B0502040204020203" pitchFamily="34" charset="0"/>
              </a:rPr>
              <a:t>₦38,555,885,000</a:t>
            </a:r>
          </a:p>
          <a:p>
            <a:r>
              <a:rPr lang="en" sz="2500" dirty="0">
                <a:solidFill>
                  <a:schemeClr val="bg1"/>
                </a:solidFill>
                <a:latin typeface="Bahnschrift" panose="020B0502040204020203" pitchFamily="34" charset="0"/>
              </a:rPr>
              <a:t>Total amount processed by all Wisabi ATMs in 2022</a:t>
            </a:r>
          </a:p>
          <a:p>
            <a:endParaRPr lang="en" dirty="0">
              <a:solidFill>
                <a:schemeClr val="bg1"/>
              </a:solidFill>
            </a:endParaRPr>
          </a:p>
          <a:p>
            <a:r>
              <a:rPr lang="nb-NO" sz="4900" dirty="0">
                <a:solidFill>
                  <a:schemeClr val="bg1"/>
                </a:solidFill>
                <a:latin typeface="Bahnschrift" panose="020B0502040204020203" pitchFamily="34" charset="0"/>
              </a:rPr>
              <a:t>2,143,838</a:t>
            </a:r>
          </a:p>
          <a:p>
            <a:r>
              <a:rPr lang="nb-NO" sz="2500" dirty="0">
                <a:solidFill>
                  <a:schemeClr val="bg1"/>
                </a:solidFill>
                <a:latin typeface="Bahnschrift" panose="020B0502040204020203" pitchFamily="34" charset="0"/>
              </a:rPr>
              <a:t>Total number of transactions processed</a:t>
            </a:r>
          </a:p>
          <a:p>
            <a:endParaRPr lang="nb-NO" dirty="0">
              <a:solidFill>
                <a:schemeClr val="bg1"/>
              </a:solidFill>
            </a:endParaRPr>
          </a:p>
          <a:p>
            <a:r>
              <a:rPr lang="nb-NO" sz="4900" dirty="0">
                <a:solidFill>
                  <a:schemeClr val="bg1"/>
                </a:solidFill>
                <a:latin typeface="Bahnschrift" panose="020B0502040204020203" pitchFamily="34" charset="0"/>
              </a:rPr>
              <a:t>8819</a:t>
            </a:r>
          </a:p>
          <a:p>
            <a:r>
              <a:rPr lang="nb-NO" sz="2500" dirty="0">
                <a:solidFill>
                  <a:schemeClr val="bg1"/>
                </a:solidFill>
                <a:latin typeface="Bahnschrift" panose="020B0502040204020203" pitchFamily="34" charset="0"/>
              </a:rPr>
              <a:t>Unique people who carried out at least one transaction</a:t>
            </a:r>
          </a:p>
          <a:p>
            <a:endParaRPr lang="nb-NO" dirty="0">
              <a:solidFill>
                <a:schemeClr val="bg1"/>
              </a:solidFill>
            </a:endParaRPr>
          </a:p>
          <a:p>
            <a:r>
              <a:rPr lang="nb-NO" sz="4900" dirty="0">
                <a:solidFill>
                  <a:schemeClr val="bg1"/>
                </a:solidFill>
                <a:latin typeface="Bahnschrift" panose="020B0502040204020203" pitchFamily="34" charset="0"/>
              </a:rPr>
              <a:t>12.9%</a:t>
            </a:r>
          </a:p>
          <a:p>
            <a:r>
              <a:rPr lang="nb-NO" sz="2500" dirty="0">
                <a:solidFill>
                  <a:schemeClr val="bg1"/>
                </a:solidFill>
                <a:latin typeface="Bahnschrift" panose="020B0502040204020203" pitchFamily="34" charset="0"/>
              </a:rPr>
              <a:t>Utilization Rate</a:t>
            </a:r>
            <a:endParaRPr lang="en-IN" sz="2500" dirty="0">
              <a:solidFill>
                <a:schemeClr val="bg1"/>
              </a:solidFill>
              <a:latin typeface="Bahnschrift" panose="020B0502040204020203" pitchFamily="34" charset="0"/>
            </a:endParaRPr>
          </a:p>
        </p:txBody>
      </p:sp>
    </p:spTree>
    <p:extLst>
      <p:ext uri="{BB962C8B-B14F-4D97-AF65-F5344CB8AC3E}">
        <p14:creationId xmlns:p14="http://schemas.microsoft.com/office/powerpoint/2010/main" val="6391264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44BD5-EE8A-2C7E-731B-55E0BAD9C733}"/>
              </a:ext>
            </a:extLst>
          </p:cNvPr>
          <p:cNvSpPr>
            <a:spLocks noGrp="1"/>
          </p:cNvSpPr>
          <p:nvPr>
            <p:ph type="title"/>
          </p:nvPr>
        </p:nvSpPr>
        <p:spPr>
          <a:xfrm>
            <a:off x="558281" y="475457"/>
            <a:ext cx="10515600" cy="539944"/>
          </a:xfrm>
        </p:spPr>
        <p:txBody>
          <a:bodyPr>
            <a:normAutofit/>
          </a:bodyPr>
          <a:lstStyle/>
          <a:p>
            <a:r>
              <a:rPr lang="en-GB" sz="3200" dirty="0">
                <a:solidFill>
                  <a:schemeClr val="bg1"/>
                </a:solidFill>
                <a:latin typeface="Book Antiqua" panose="02040602050305030304" pitchFamily="18" charset="0"/>
              </a:rPr>
              <a:t>Utilization Rate</a:t>
            </a:r>
            <a:endParaRPr lang="en-IN" sz="3200" dirty="0">
              <a:solidFill>
                <a:schemeClr val="bg1"/>
              </a:solidFill>
              <a:latin typeface="Book Antiqua" panose="02040602050305030304" pitchFamily="18" charset="0"/>
            </a:endParaRPr>
          </a:p>
        </p:txBody>
      </p:sp>
      <p:sp>
        <p:nvSpPr>
          <p:cNvPr id="3" name="Content Placeholder 2">
            <a:extLst>
              <a:ext uri="{FF2B5EF4-FFF2-40B4-BE49-F238E27FC236}">
                <a16:creationId xmlns:a16="http://schemas.microsoft.com/office/drawing/2014/main" id="{01A85477-4145-72A8-0959-FA75365D8B5E}"/>
              </a:ext>
            </a:extLst>
          </p:cNvPr>
          <p:cNvSpPr>
            <a:spLocks noGrp="1"/>
          </p:cNvSpPr>
          <p:nvPr>
            <p:ph idx="1"/>
          </p:nvPr>
        </p:nvSpPr>
        <p:spPr>
          <a:xfrm>
            <a:off x="625151" y="1415078"/>
            <a:ext cx="5470849" cy="4351338"/>
          </a:xfrm>
        </p:spPr>
        <p:txBody>
          <a:bodyPr>
            <a:normAutofit/>
          </a:bodyPr>
          <a:lstStyle/>
          <a:p>
            <a:pPr marL="285744" indent="-285744">
              <a:buClr>
                <a:schemeClr val="bg1"/>
              </a:buClr>
              <a:buFont typeface="Wingdings" panose="05000000000000000000" pitchFamily="2" charset="2"/>
              <a:buChar char="v"/>
            </a:pPr>
            <a:r>
              <a:rPr lang="en-US" sz="2400" dirty="0">
                <a:solidFill>
                  <a:schemeClr val="bg1"/>
                </a:solidFill>
                <a:latin typeface="Book Antiqua" panose="02040602050305030304" pitchFamily="18" charset="0"/>
              </a:rPr>
              <a:t>ATMs in Kano have the highest Utilization Rate (18.6%)</a:t>
            </a:r>
          </a:p>
          <a:p>
            <a:pPr marL="285744" indent="-285744">
              <a:buClr>
                <a:schemeClr val="bg1"/>
              </a:buClr>
              <a:buFont typeface="Wingdings" panose="05000000000000000000" pitchFamily="2" charset="2"/>
              <a:buChar char="v"/>
            </a:pPr>
            <a:endParaRPr lang="en-US" sz="2400" dirty="0">
              <a:solidFill>
                <a:schemeClr val="bg1"/>
              </a:solidFill>
              <a:latin typeface="Book Antiqua" panose="02040602050305030304" pitchFamily="18" charset="0"/>
            </a:endParaRPr>
          </a:p>
          <a:p>
            <a:pPr marL="285744" indent="-285744">
              <a:buClr>
                <a:schemeClr val="bg1"/>
              </a:buClr>
              <a:buFont typeface="Wingdings" panose="05000000000000000000" pitchFamily="2" charset="2"/>
              <a:buChar char="v"/>
            </a:pPr>
            <a:r>
              <a:rPr lang="en-US" sz="2400" dirty="0">
                <a:solidFill>
                  <a:schemeClr val="bg1"/>
                </a:solidFill>
                <a:latin typeface="Book Antiqua" panose="02040602050305030304" pitchFamily="18" charset="0"/>
              </a:rPr>
              <a:t>Rivers &amp; Lagos have Utilization Rates greater than 12% (12.75% &amp; 12.22% respectively) while that for Enugu is 11.63%</a:t>
            </a:r>
          </a:p>
          <a:p>
            <a:pPr marL="285744" indent="-285744">
              <a:buClr>
                <a:schemeClr val="bg1"/>
              </a:buClr>
              <a:buFont typeface="Wingdings" panose="05000000000000000000" pitchFamily="2" charset="2"/>
              <a:buChar char="v"/>
            </a:pPr>
            <a:endParaRPr lang="en-US" sz="2400" dirty="0">
              <a:solidFill>
                <a:schemeClr val="bg1"/>
              </a:solidFill>
              <a:latin typeface="Book Antiqua" panose="02040602050305030304" pitchFamily="18" charset="0"/>
            </a:endParaRPr>
          </a:p>
          <a:p>
            <a:pPr marL="285744" indent="-285744">
              <a:buClr>
                <a:schemeClr val="bg1"/>
              </a:buClr>
              <a:buFont typeface="Wingdings" panose="05000000000000000000" pitchFamily="2" charset="2"/>
              <a:buChar char="v"/>
            </a:pPr>
            <a:r>
              <a:rPr lang="en-US" sz="2400" dirty="0">
                <a:solidFill>
                  <a:schemeClr val="bg1"/>
                </a:solidFill>
                <a:latin typeface="Book Antiqua" panose="02040602050305030304" pitchFamily="18" charset="0"/>
              </a:rPr>
              <a:t>The FCT has the lowest Utilization Rate (8.46%)</a:t>
            </a:r>
            <a:endParaRPr lang="en-NG" sz="2400" dirty="0">
              <a:solidFill>
                <a:schemeClr val="bg1"/>
              </a:solidFill>
              <a:latin typeface="Book Antiqua" panose="02040602050305030304" pitchFamily="18" charset="0"/>
            </a:endParaRPr>
          </a:p>
          <a:p>
            <a:endParaRPr lang="en-IN" dirty="0"/>
          </a:p>
        </p:txBody>
      </p:sp>
      <p:pic>
        <p:nvPicPr>
          <p:cNvPr id="5" name="Picture 4">
            <a:extLst>
              <a:ext uri="{FF2B5EF4-FFF2-40B4-BE49-F238E27FC236}">
                <a16:creationId xmlns:a16="http://schemas.microsoft.com/office/drawing/2014/main" id="{61A55542-CB22-A247-AF73-F4C32A2A430F}"/>
              </a:ext>
            </a:extLst>
          </p:cNvPr>
          <p:cNvPicPr>
            <a:picLocks noChangeAspect="1"/>
          </p:cNvPicPr>
          <p:nvPr/>
        </p:nvPicPr>
        <p:blipFill rotWithShape="1">
          <a:blip r:embed="rId2"/>
          <a:srcRect b="2297"/>
          <a:stretch/>
        </p:blipFill>
        <p:spPr>
          <a:xfrm>
            <a:off x="6298163" y="1415078"/>
            <a:ext cx="5655323" cy="3175583"/>
          </a:xfrm>
          <a:prstGeom prst="rect">
            <a:avLst/>
          </a:prstGeom>
        </p:spPr>
      </p:pic>
    </p:spTree>
    <p:extLst>
      <p:ext uri="{BB962C8B-B14F-4D97-AF65-F5344CB8AC3E}">
        <p14:creationId xmlns:p14="http://schemas.microsoft.com/office/powerpoint/2010/main" val="17029450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EB957-5854-DE70-B973-161B93FC6E23}"/>
              </a:ext>
            </a:extLst>
          </p:cNvPr>
          <p:cNvSpPr>
            <a:spLocks noGrp="1"/>
          </p:cNvSpPr>
          <p:nvPr>
            <p:ph type="title"/>
          </p:nvPr>
        </p:nvSpPr>
        <p:spPr>
          <a:xfrm>
            <a:off x="838200" y="365126"/>
            <a:ext cx="10515600" cy="689234"/>
          </a:xfrm>
        </p:spPr>
        <p:txBody>
          <a:bodyPr>
            <a:normAutofit/>
          </a:bodyPr>
          <a:lstStyle/>
          <a:p>
            <a:r>
              <a:rPr lang="en-GB" sz="3200" dirty="0">
                <a:solidFill>
                  <a:schemeClr val="bg1"/>
                </a:solidFill>
                <a:latin typeface="Book Antiqua" panose="02040602050305030304" pitchFamily="18" charset="0"/>
              </a:rPr>
              <a:t>Transaction Frequency</a:t>
            </a:r>
            <a:endParaRPr lang="en-IN" sz="3200" dirty="0">
              <a:solidFill>
                <a:schemeClr val="bg1"/>
              </a:solidFill>
              <a:latin typeface="Book Antiqua" panose="02040602050305030304" pitchFamily="18" charset="0"/>
            </a:endParaRPr>
          </a:p>
        </p:txBody>
      </p:sp>
      <p:sp>
        <p:nvSpPr>
          <p:cNvPr id="3" name="Content Placeholder 2">
            <a:extLst>
              <a:ext uri="{FF2B5EF4-FFF2-40B4-BE49-F238E27FC236}">
                <a16:creationId xmlns:a16="http://schemas.microsoft.com/office/drawing/2014/main" id="{1AA6446C-8427-B263-1E51-4314587E98DF}"/>
              </a:ext>
            </a:extLst>
          </p:cNvPr>
          <p:cNvSpPr>
            <a:spLocks noGrp="1"/>
          </p:cNvSpPr>
          <p:nvPr>
            <p:ph idx="1"/>
          </p:nvPr>
        </p:nvSpPr>
        <p:spPr>
          <a:xfrm>
            <a:off x="838200" y="1253330"/>
            <a:ext cx="6001139" cy="4624955"/>
          </a:xfrm>
        </p:spPr>
        <p:txBody>
          <a:bodyPr/>
          <a:lstStyle/>
          <a:p>
            <a:pPr marL="285744" indent="-285744">
              <a:buClr>
                <a:schemeClr val="bg1"/>
              </a:buClr>
              <a:buFont typeface="Wingdings" panose="05000000000000000000" pitchFamily="2" charset="2"/>
              <a:buChar char="v"/>
            </a:pPr>
            <a:r>
              <a:rPr lang="en-US" sz="2400" dirty="0">
                <a:solidFill>
                  <a:schemeClr val="bg1"/>
                </a:solidFill>
                <a:latin typeface="Book Antiqua" panose="02040602050305030304" pitchFamily="18" charset="0"/>
              </a:rPr>
              <a:t>Customers between 16-25 years have the highest transaction frequency (260).</a:t>
            </a:r>
          </a:p>
          <a:p>
            <a:pPr marL="285744" indent="-285744">
              <a:buClr>
                <a:schemeClr val="bg1"/>
              </a:buClr>
              <a:buFont typeface="Wingdings" panose="05000000000000000000" pitchFamily="2" charset="2"/>
              <a:buChar char="v"/>
            </a:pPr>
            <a:endParaRPr lang="en-US" sz="2400" dirty="0">
              <a:solidFill>
                <a:schemeClr val="bg1"/>
              </a:solidFill>
              <a:latin typeface="Book Antiqua" panose="02040602050305030304" pitchFamily="18" charset="0"/>
            </a:endParaRPr>
          </a:p>
          <a:p>
            <a:pPr marL="285744" indent="-285744">
              <a:buClr>
                <a:schemeClr val="bg1"/>
              </a:buClr>
              <a:buFont typeface="Wingdings" panose="05000000000000000000" pitchFamily="2" charset="2"/>
              <a:buChar char="v"/>
            </a:pPr>
            <a:endParaRPr lang="en-US" sz="2400" dirty="0">
              <a:solidFill>
                <a:schemeClr val="bg1"/>
              </a:solidFill>
              <a:latin typeface="Book Antiqua" panose="02040602050305030304" pitchFamily="18" charset="0"/>
            </a:endParaRPr>
          </a:p>
          <a:p>
            <a:pPr marL="285744" indent="-285744">
              <a:buClr>
                <a:schemeClr val="bg1"/>
              </a:buClr>
              <a:buFont typeface="Wingdings" panose="05000000000000000000" pitchFamily="2" charset="2"/>
              <a:buChar char="v"/>
            </a:pPr>
            <a:r>
              <a:rPr lang="en-US" sz="2400" dirty="0">
                <a:solidFill>
                  <a:schemeClr val="bg1"/>
                </a:solidFill>
                <a:latin typeface="Book Antiqua" panose="02040602050305030304" pitchFamily="18" charset="0"/>
              </a:rPr>
              <a:t>Interestingly, customers above 65 years have a higher transaction frequency (216) than the 56 - 65 &amp; 46 - 55 age groups (207 &amp; 205 respectively). </a:t>
            </a:r>
            <a:endParaRPr lang="en-NG" sz="2400" dirty="0">
              <a:solidFill>
                <a:schemeClr val="bg1"/>
              </a:solidFill>
              <a:latin typeface="Book Antiqua" panose="02040602050305030304" pitchFamily="18" charset="0"/>
            </a:endParaRPr>
          </a:p>
          <a:p>
            <a:endParaRPr lang="en-IN" dirty="0"/>
          </a:p>
        </p:txBody>
      </p:sp>
      <p:pic>
        <p:nvPicPr>
          <p:cNvPr id="5" name="Picture 4">
            <a:extLst>
              <a:ext uri="{FF2B5EF4-FFF2-40B4-BE49-F238E27FC236}">
                <a16:creationId xmlns:a16="http://schemas.microsoft.com/office/drawing/2014/main" id="{70AD7ED1-DEA0-058C-7D9A-81F7B1269F14}"/>
              </a:ext>
            </a:extLst>
          </p:cNvPr>
          <p:cNvPicPr>
            <a:picLocks noChangeAspect="1"/>
          </p:cNvPicPr>
          <p:nvPr/>
        </p:nvPicPr>
        <p:blipFill rotWithShape="1">
          <a:blip r:embed="rId2"/>
          <a:srcRect t="-773" r="5813" b="773"/>
          <a:stretch/>
        </p:blipFill>
        <p:spPr>
          <a:xfrm>
            <a:off x="6992906" y="1618861"/>
            <a:ext cx="4360894" cy="3620278"/>
          </a:xfrm>
          <a:prstGeom prst="rect">
            <a:avLst/>
          </a:prstGeom>
        </p:spPr>
      </p:pic>
    </p:spTree>
    <p:extLst>
      <p:ext uri="{BB962C8B-B14F-4D97-AF65-F5344CB8AC3E}">
        <p14:creationId xmlns:p14="http://schemas.microsoft.com/office/powerpoint/2010/main" val="42412160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09A40-D844-CEAD-C75F-2A9CC7DA60A0}"/>
              </a:ext>
            </a:extLst>
          </p:cNvPr>
          <p:cNvSpPr>
            <a:spLocks noGrp="1"/>
          </p:cNvSpPr>
          <p:nvPr>
            <p:ph type="title"/>
          </p:nvPr>
        </p:nvSpPr>
        <p:spPr>
          <a:xfrm>
            <a:off x="838200" y="365126"/>
            <a:ext cx="10515600" cy="685462"/>
          </a:xfrm>
        </p:spPr>
        <p:txBody>
          <a:bodyPr>
            <a:normAutofit/>
          </a:bodyPr>
          <a:lstStyle/>
          <a:p>
            <a:r>
              <a:rPr lang="en-GB" sz="3200" dirty="0">
                <a:solidFill>
                  <a:schemeClr val="bg1"/>
                </a:solidFill>
                <a:latin typeface="Book Antiqua" panose="02040602050305030304" pitchFamily="18" charset="0"/>
              </a:rPr>
              <a:t>Average Amount Vs Average Duration</a:t>
            </a:r>
            <a:endParaRPr lang="en-IN" sz="3200" dirty="0">
              <a:solidFill>
                <a:schemeClr val="bg1"/>
              </a:solidFill>
              <a:latin typeface="Book Antiqua" panose="02040602050305030304" pitchFamily="18" charset="0"/>
            </a:endParaRPr>
          </a:p>
        </p:txBody>
      </p:sp>
      <p:sp>
        <p:nvSpPr>
          <p:cNvPr id="3" name="Content Placeholder 2">
            <a:extLst>
              <a:ext uri="{FF2B5EF4-FFF2-40B4-BE49-F238E27FC236}">
                <a16:creationId xmlns:a16="http://schemas.microsoft.com/office/drawing/2014/main" id="{4D297862-6EEB-F102-FECC-98A07D64A1FF}"/>
              </a:ext>
            </a:extLst>
          </p:cNvPr>
          <p:cNvSpPr>
            <a:spLocks noGrp="1"/>
          </p:cNvSpPr>
          <p:nvPr>
            <p:ph idx="1"/>
          </p:nvPr>
        </p:nvSpPr>
        <p:spPr>
          <a:xfrm>
            <a:off x="838200" y="3686682"/>
            <a:ext cx="7512697" cy="2806191"/>
          </a:xfrm>
        </p:spPr>
        <p:txBody>
          <a:bodyPr>
            <a:normAutofit fontScale="92500" lnSpcReduction="10000"/>
          </a:bodyPr>
          <a:lstStyle/>
          <a:p>
            <a:pPr marL="285744" indent="-285744">
              <a:buClr>
                <a:schemeClr val="bg1"/>
              </a:buClr>
              <a:buFont typeface="Wingdings" panose="05000000000000000000" pitchFamily="2" charset="2"/>
              <a:buChar char="v"/>
            </a:pPr>
            <a:r>
              <a:rPr lang="en-US" sz="2600" dirty="0">
                <a:solidFill>
                  <a:schemeClr val="bg1"/>
                </a:solidFill>
                <a:latin typeface="Book Antiqua" panose="02040602050305030304" pitchFamily="18" charset="0"/>
              </a:rPr>
              <a:t>Kano also has the longest transaction duration for Balance Inquiries and Transfers</a:t>
            </a:r>
          </a:p>
          <a:p>
            <a:pPr marL="285744" indent="-285744">
              <a:buClr>
                <a:schemeClr val="bg1"/>
              </a:buClr>
              <a:buFont typeface="Wingdings" panose="05000000000000000000" pitchFamily="2" charset="2"/>
              <a:buChar char="v"/>
            </a:pPr>
            <a:endParaRPr lang="en-US" sz="2600" dirty="0">
              <a:solidFill>
                <a:schemeClr val="bg1"/>
              </a:solidFill>
              <a:latin typeface="Book Antiqua" panose="02040602050305030304" pitchFamily="18" charset="0"/>
            </a:endParaRPr>
          </a:p>
          <a:p>
            <a:pPr marL="285744" indent="-285744">
              <a:buClr>
                <a:schemeClr val="bg1"/>
              </a:buClr>
              <a:buFont typeface="Wingdings" panose="05000000000000000000" pitchFamily="2" charset="2"/>
              <a:buChar char="v"/>
            </a:pPr>
            <a:r>
              <a:rPr lang="en-US" sz="2600" dirty="0">
                <a:solidFill>
                  <a:schemeClr val="bg1"/>
                </a:solidFill>
                <a:latin typeface="Book Antiqua" panose="02040602050305030304" pitchFamily="18" charset="0"/>
              </a:rPr>
              <a:t>Withdrawals have the highest transaction amount on average as expected. Withdrawals and Deposits have longer transaction duration on average while Balance Inquiries have the least transaction duration.</a:t>
            </a:r>
            <a:endParaRPr lang="en-NG" sz="2600" dirty="0">
              <a:solidFill>
                <a:schemeClr val="bg1"/>
              </a:solidFill>
              <a:latin typeface="Book Antiqua" panose="02040602050305030304" pitchFamily="18" charset="0"/>
            </a:endParaRPr>
          </a:p>
          <a:p>
            <a:endParaRPr lang="en-IN" dirty="0"/>
          </a:p>
        </p:txBody>
      </p:sp>
      <p:pic>
        <p:nvPicPr>
          <p:cNvPr id="5" name="Picture 4">
            <a:extLst>
              <a:ext uri="{FF2B5EF4-FFF2-40B4-BE49-F238E27FC236}">
                <a16:creationId xmlns:a16="http://schemas.microsoft.com/office/drawing/2014/main" id="{D51CD8AC-F385-37B3-754E-F24E84E26D6F}"/>
              </a:ext>
            </a:extLst>
          </p:cNvPr>
          <p:cNvPicPr>
            <a:picLocks noChangeAspect="1"/>
          </p:cNvPicPr>
          <p:nvPr/>
        </p:nvPicPr>
        <p:blipFill>
          <a:blip r:embed="rId2"/>
          <a:stretch>
            <a:fillRect/>
          </a:stretch>
        </p:blipFill>
        <p:spPr>
          <a:xfrm>
            <a:off x="838199" y="1050588"/>
            <a:ext cx="7242111" cy="2490280"/>
          </a:xfrm>
          <a:prstGeom prst="rect">
            <a:avLst/>
          </a:prstGeom>
        </p:spPr>
      </p:pic>
      <p:sp>
        <p:nvSpPr>
          <p:cNvPr id="6" name="TextBox 5">
            <a:extLst>
              <a:ext uri="{FF2B5EF4-FFF2-40B4-BE49-F238E27FC236}">
                <a16:creationId xmlns:a16="http://schemas.microsoft.com/office/drawing/2014/main" id="{5C5464A1-AAA5-698C-EC54-F3FE14343EAA}"/>
              </a:ext>
            </a:extLst>
          </p:cNvPr>
          <p:cNvSpPr txBox="1"/>
          <p:nvPr/>
        </p:nvSpPr>
        <p:spPr>
          <a:xfrm>
            <a:off x="8350899" y="1166842"/>
            <a:ext cx="3002901" cy="4524315"/>
          </a:xfrm>
          <a:prstGeom prst="rect">
            <a:avLst/>
          </a:prstGeom>
          <a:noFill/>
        </p:spPr>
        <p:txBody>
          <a:bodyPr wrap="square" rtlCol="0">
            <a:spAutoFit/>
          </a:bodyPr>
          <a:lstStyle/>
          <a:p>
            <a:pPr marL="285744" indent="-285744">
              <a:buClr>
                <a:schemeClr val="bg1"/>
              </a:buClr>
              <a:buFont typeface="Wingdings" panose="05000000000000000000" pitchFamily="2" charset="2"/>
              <a:buChar char="v"/>
            </a:pPr>
            <a:r>
              <a:rPr lang="en-US" dirty="0">
                <a:solidFill>
                  <a:schemeClr val="bg1"/>
                </a:solidFill>
                <a:latin typeface="Book Antiqua" panose="02040602050305030304" pitchFamily="18" charset="0"/>
              </a:rPr>
              <a:t>On an Average, while the transaction amount is comparatively similar, Withdrawals in Kano have the longest transaction duration (&gt;5 mins) when compared with other states.</a:t>
            </a:r>
          </a:p>
          <a:p>
            <a:pPr marL="285744" indent="-285744">
              <a:buClr>
                <a:schemeClr val="bg1"/>
              </a:buClr>
              <a:buFont typeface="Wingdings" panose="05000000000000000000" pitchFamily="2" charset="2"/>
              <a:buChar char="v"/>
            </a:pPr>
            <a:endParaRPr lang="en-US" dirty="0">
              <a:solidFill>
                <a:schemeClr val="bg1"/>
              </a:solidFill>
              <a:latin typeface="Book Antiqua" panose="02040602050305030304" pitchFamily="18" charset="0"/>
            </a:endParaRPr>
          </a:p>
          <a:p>
            <a:pPr marL="285744" indent="-285744">
              <a:buClr>
                <a:schemeClr val="bg1"/>
              </a:buClr>
              <a:buFont typeface="Wingdings" panose="05000000000000000000" pitchFamily="2" charset="2"/>
              <a:buChar char="v"/>
            </a:pPr>
            <a:r>
              <a:rPr lang="en-US" dirty="0">
                <a:solidFill>
                  <a:schemeClr val="bg1"/>
                </a:solidFill>
                <a:latin typeface="Book Antiqua" panose="02040602050305030304" pitchFamily="18" charset="0"/>
              </a:rPr>
              <a:t>Kano, Lagos, and the FCT have longer transaction duration for Deposits (&gt;5 mins) while Rivers has the lowest transaction duration for deposits(&lt;4 mins).</a:t>
            </a:r>
            <a:endParaRPr lang="en-IN" dirty="0">
              <a:solidFill>
                <a:schemeClr val="bg1"/>
              </a:solidFill>
              <a:latin typeface="Book Antiqua" panose="02040602050305030304" pitchFamily="18" charset="0"/>
            </a:endParaRPr>
          </a:p>
        </p:txBody>
      </p:sp>
    </p:spTree>
    <p:extLst>
      <p:ext uri="{BB962C8B-B14F-4D97-AF65-F5344CB8AC3E}">
        <p14:creationId xmlns:p14="http://schemas.microsoft.com/office/powerpoint/2010/main" val="6033558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62200-AC9D-039D-8296-18921C43FDC0}"/>
              </a:ext>
            </a:extLst>
          </p:cNvPr>
          <p:cNvSpPr>
            <a:spLocks noGrp="1"/>
          </p:cNvSpPr>
          <p:nvPr>
            <p:ph type="title"/>
          </p:nvPr>
        </p:nvSpPr>
        <p:spPr>
          <a:xfrm>
            <a:off x="838200" y="365125"/>
            <a:ext cx="10515600" cy="549275"/>
          </a:xfrm>
        </p:spPr>
        <p:txBody>
          <a:bodyPr>
            <a:normAutofit/>
          </a:bodyPr>
          <a:lstStyle/>
          <a:p>
            <a:r>
              <a:rPr lang="en-GB" sz="3200" dirty="0">
                <a:solidFill>
                  <a:schemeClr val="bg1"/>
                </a:solidFill>
                <a:latin typeface="Book Antiqua" panose="02040602050305030304" pitchFamily="18" charset="0"/>
              </a:rPr>
              <a:t>Daily Transaction Trend</a:t>
            </a:r>
            <a:endParaRPr lang="en-IN" sz="3200" dirty="0">
              <a:solidFill>
                <a:schemeClr val="bg1"/>
              </a:solidFill>
              <a:latin typeface="Book Antiqua" panose="02040602050305030304" pitchFamily="18" charset="0"/>
            </a:endParaRPr>
          </a:p>
        </p:txBody>
      </p:sp>
      <p:sp>
        <p:nvSpPr>
          <p:cNvPr id="3" name="Content Placeholder 2">
            <a:extLst>
              <a:ext uri="{FF2B5EF4-FFF2-40B4-BE49-F238E27FC236}">
                <a16:creationId xmlns:a16="http://schemas.microsoft.com/office/drawing/2014/main" id="{6B8E1C1F-A6F5-79CB-55C3-54F69E20B3C2}"/>
              </a:ext>
            </a:extLst>
          </p:cNvPr>
          <p:cNvSpPr>
            <a:spLocks noGrp="1"/>
          </p:cNvSpPr>
          <p:nvPr>
            <p:ph idx="1"/>
          </p:nvPr>
        </p:nvSpPr>
        <p:spPr>
          <a:xfrm>
            <a:off x="772886" y="1150245"/>
            <a:ext cx="5513962" cy="5194469"/>
          </a:xfrm>
        </p:spPr>
        <p:txBody>
          <a:bodyPr>
            <a:normAutofit/>
          </a:bodyPr>
          <a:lstStyle/>
          <a:p>
            <a:pPr marL="285744" indent="-285744">
              <a:buClr>
                <a:schemeClr val="bg1"/>
              </a:buClr>
              <a:buFont typeface="Wingdings" panose="05000000000000000000" pitchFamily="2" charset="2"/>
              <a:buChar char="v"/>
            </a:pPr>
            <a:r>
              <a:rPr lang="en-US" sz="2400" dirty="0">
                <a:solidFill>
                  <a:schemeClr val="bg1"/>
                </a:solidFill>
                <a:latin typeface="Book Antiqua" panose="02040602050305030304" pitchFamily="18" charset="0"/>
              </a:rPr>
              <a:t>ATM Transactions in Lagos increase gradually from 6 am and peaks between 3 and 7 pm.</a:t>
            </a:r>
          </a:p>
          <a:p>
            <a:pPr>
              <a:buClr>
                <a:schemeClr val="bg1"/>
              </a:buClr>
            </a:pPr>
            <a:endParaRPr lang="en-US" sz="2400" dirty="0">
              <a:solidFill>
                <a:schemeClr val="bg1"/>
              </a:solidFill>
              <a:latin typeface="Book Antiqua" panose="02040602050305030304" pitchFamily="18" charset="0"/>
            </a:endParaRPr>
          </a:p>
          <a:p>
            <a:pPr marL="285744" indent="-285744">
              <a:buClr>
                <a:schemeClr val="bg1"/>
              </a:buClr>
              <a:buFont typeface="Wingdings" panose="05000000000000000000" pitchFamily="2" charset="2"/>
              <a:buChar char="v"/>
            </a:pPr>
            <a:r>
              <a:rPr lang="en-US" sz="2400" dirty="0">
                <a:solidFill>
                  <a:schemeClr val="bg1"/>
                </a:solidFill>
                <a:latin typeface="Book Antiqua" panose="02040602050305030304" pitchFamily="18" charset="0"/>
              </a:rPr>
              <a:t>Similar behavior is seen across other states however transactions peak earlier in Kano (around 11 am) and this is sustained till about 5 pm after which activity sharply declines.</a:t>
            </a:r>
          </a:p>
          <a:p>
            <a:pPr>
              <a:buClr>
                <a:schemeClr val="bg1"/>
              </a:buClr>
            </a:pPr>
            <a:endParaRPr lang="en-US" sz="2400" dirty="0">
              <a:solidFill>
                <a:schemeClr val="bg1"/>
              </a:solidFill>
              <a:latin typeface="Book Antiqua" panose="02040602050305030304" pitchFamily="18" charset="0"/>
            </a:endParaRPr>
          </a:p>
          <a:p>
            <a:pPr marL="285744" indent="-285744">
              <a:buClr>
                <a:schemeClr val="bg1"/>
              </a:buClr>
              <a:buFont typeface="Wingdings" panose="05000000000000000000" pitchFamily="2" charset="2"/>
              <a:buChar char="v"/>
            </a:pPr>
            <a:r>
              <a:rPr lang="en-US" sz="2400" dirty="0">
                <a:solidFill>
                  <a:schemeClr val="bg1"/>
                </a:solidFill>
                <a:latin typeface="Book Antiqua" panose="02040602050305030304" pitchFamily="18" charset="0"/>
              </a:rPr>
              <a:t>Compared to other states, Lagos has significant transactions activity after 7 pm.</a:t>
            </a:r>
            <a:endParaRPr lang="en-NG" sz="2400" dirty="0">
              <a:solidFill>
                <a:schemeClr val="bg1"/>
              </a:solidFill>
              <a:latin typeface="Book Antiqua" panose="02040602050305030304" pitchFamily="18" charset="0"/>
            </a:endParaRPr>
          </a:p>
          <a:p>
            <a:endParaRPr lang="en-IN" sz="2400" dirty="0">
              <a:solidFill>
                <a:schemeClr val="bg1"/>
              </a:solidFill>
              <a:latin typeface="Book Antiqua" panose="02040602050305030304" pitchFamily="18" charset="0"/>
            </a:endParaRPr>
          </a:p>
        </p:txBody>
      </p:sp>
      <p:pic>
        <p:nvPicPr>
          <p:cNvPr id="5" name="Picture 4">
            <a:extLst>
              <a:ext uri="{FF2B5EF4-FFF2-40B4-BE49-F238E27FC236}">
                <a16:creationId xmlns:a16="http://schemas.microsoft.com/office/drawing/2014/main" id="{09BAC468-E940-A3AE-2143-B57ED1B1B678}"/>
              </a:ext>
            </a:extLst>
          </p:cNvPr>
          <p:cNvPicPr>
            <a:picLocks noChangeAspect="1"/>
          </p:cNvPicPr>
          <p:nvPr/>
        </p:nvPicPr>
        <p:blipFill>
          <a:blip r:embed="rId2"/>
          <a:stretch>
            <a:fillRect/>
          </a:stretch>
        </p:blipFill>
        <p:spPr>
          <a:xfrm>
            <a:off x="6639533" y="1206229"/>
            <a:ext cx="5372100" cy="4182893"/>
          </a:xfrm>
          <a:prstGeom prst="rect">
            <a:avLst/>
          </a:prstGeom>
        </p:spPr>
      </p:pic>
    </p:spTree>
    <p:extLst>
      <p:ext uri="{BB962C8B-B14F-4D97-AF65-F5344CB8AC3E}">
        <p14:creationId xmlns:p14="http://schemas.microsoft.com/office/powerpoint/2010/main" val="10157249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130000" r="50000" b="-3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F67F0-1549-1E11-18C7-2DED583CC9CF}"/>
              </a:ext>
            </a:extLst>
          </p:cNvPr>
          <p:cNvSpPr>
            <a:spLocks noGrp="1"/>
          </p:cNvSpPr>
          <p:nvPr>
            <p:ph type="title"/>
          </p:nvPr>
        </p:nvSpPr>
        <p:spPr>
          <a:xfrm>
            <a:off x="838200" y="365125"/>
            <a:ext cx="10515600" cy="666007"/>
          </a:xfrm>
        </p:spPr>
        <p:txBody>
          <a:bodyPr>
            <a:normAutofit/>
          </a:bodyPr>
          <a:lstStyle/>
          <a:p>
            <a:r>
              <a:rPr lang="en-GB" sz="3200" dirty="0">
                <a:solidFill>
                  <a:schemeClr val="bg1"/>
                </a:solidFill>
                <a:latin typeface="Book Antiqua" panose="02040602050305030304" pitchFamily="18" charset="0"/>
              </a:rPr>
              <a:t>Average Transaction Amount</a:t>
            </a:r>
            <a:endParaRPr lang="en-IN" sz="3200" dirty="0">
              <a:solidFill>
                <a:schemeClr val="bg1"/>
              </a:solidFill>
              <a:latin typeface="Book Antiqua" panose="02040602050305030304" pitchFamily="18" charset="0"/>
            </a:endParaRPr>
          </a:p>
        </p:txBody>
      </p:sp>
      <p:sp>
        <p:nvSpPr>
          <p:cNvPr id="3" name="Content Placeholder 2">
            <a:extLst>
              <a:ext uri="{FF2B5EF4-FFF2-40B4-BE49-F238E27FC236}">
                <a16:creationId xmlns:a16="http://schemas.microsoft.com/office/drawing/2014/main" id="{9DC11E84-2F87-6CDF-3F1D-96D9C0AE634C}"/>
              </a:ext>
            </a:extLst>
          </p:cNvPr>
          <p:cNvSpPr>
            <a:spLocks noGrp="1"/>
          </p:cNvSpPr>
          <p:nvPr>
            <p:ph idx="1"/>
          </p:nvPr>
        </p:nvSpPr>
        <p:spPr>
          <a:xfrm>
            <a:off x="838200" y="4081907"/>
            <a:ext cx="10515600" cy="2194197"/>
          </a:xfrm>
        </p:spPr>
        <p:txBody>
          <a:bodyPr>
            <a:normAutofit/>
          </a:bodyPr>
          <a:lstStyle/>
          <a:p>
            <a:pPr marL="285744" indent="-285744">
              <a:buClr>
                <a:schemeClr val="bg1"/>
              </a:buClr>
              <a:buFont typeface="Wingdings" panose="05000000000000000000" pitchFamily="2" charset="2"/>
              <a:buChar char="v"/>
            </a:pPr>
            <a:r>
              <a:rPr lang="en-US" sz="2400" dirty="0">
                <a:solidFill>
                  <a:schemeClr val="bg1"/>
                </a:solidFill>
                <a:latin typeface="Book Antiqua" panose="02040602050305030304" pitchFamily="18" charset="0"/>
              </a:rPr>
              <a:t>On Average, Withdrawals have the highest transaction amounts across all states, next is Transfers, with Deposits have the lowest.</a:t>
            </a:r>
          </a:p>
          <a:p>
            <a:pPr marL="285744" indent="-285744">
              <a:buClr>
                <a:schemeClr val="bg1"/>
              </a:buClr>
              <a:buFont typeface="Wingdings" panose="05000000000000000000" pitchFamily="2" charset="2"/>
              <a:buChar char="v"/>
            </a:pPr>
            <a:endParaRPr lang="en-US" sz="2400" dirty="0">
              <a:solidFill>
                <a:schemeClr val="bg1"/>
              </a:solidFill>
              <a:latin typeface="Book Antiqua" panose="02040602050305030304" pitchFamily="18" charset="0"/>
            </a:endParaRPr>
          </a:p>
          <a:p>
            <a:pPr marL="285744" indent="-285744">
              <a:buClr>
                <a:schemeClr val="bg1"/>
              </a:buClr>
              <a:buFont typeface="Wingdings" panose="05000000000000000000" pitchFamily="2" charset="2"/>
              <a:buChar char="v"/>
            </a:pPr>
            <a:r>
              <a:rPr lang="en-US" sz="2400" dirty="0">
                <a:solidFill>
                  <a:schemeClr val="bg1"/>
                </a:solidFill>
                <a:latin typeface="Book Antiqua" panose="02040602050305030304" pitchFamily="18" charset="0"/>
              </a:rPr>
              <a:t>Across all locations, The FCT has comparatively lower Deposit amounts on Average</a:t>
            </a:r>
            <a:endParaRPr lang="en-NG" sz="2400" dirty="0">
              <a:solidFill>
                <a:schemeClr val="bg1"/>
              </a:solidFill>
              <a:latin typeface="Book Antiqua" panose="02040602050305030304" pitchFamily="18" charset="0"/>
            </a:endParaRPr>
          </a:p>
          <a:p>
            <a:endParaRPr lang="en-IN" sz="2400" dirty="0">
              <a:solidFill>
                <a:schemeClr val="bg1"/>
              </a:solidFill>
              <a:latin typeface="Book Antiqua" panose="02040602050305030304" pitchFamily="18" charset="0"/>
            </a:endParaRPr>
          </a:p>
        </p:txBody>
      </p:sp>
      <p:pic>
        <p:nvPicPr>
          <p:cNvPr id="5" name="Picture 4">
            <a:extLst>
              <a:ext uri="{FF2B5EF4-FFF2-40B4-BE49-F238E27FC236}">
                <a16:creationId xmlns:a16="http://schemas.microsoft.com/office/drawing/2014/main" id="{6FEF20CB-A525-41A9-B9DB-C052B38EC32B}"/>
              </a:ext>
            </a:extLst>
          </p:cNvPr>
          <p:cNvPicPr>
            <a:picLocks noChangeAspect="1"/>
          </p:cNvPicPr>
          <p:nvPr/>
        </p:nvPicPr>
        <p:blipFill>
          <a:blip r:embed="rId2"/>
          <a:stretch>
            <a:fillRect/>
          </a:stretch>
        </p:blipFill>
        <p:spPr>
          <a:xfrm>
            <a:off x="838200" y="1234803"/>
            <a:ext cx="10515600" cy="2553425"/>
          </a:xfrm>
          <a:prstGeom prst="rect">
            <a:avLst/>
          </a:prstGeom>
        </p:spPr>
      </p:pic>
    </p:spTree>
    <p:extLst>
      <p:ext uri="{BB962C8B-B14F-4D97-AF65-F5344CB8AC3E}">
        <p14:creationId xmlns:p14="http://schemas.microsoft.com/office/powerpoint/2010/main" val="4874128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1265</TotalTime>
  <Words>1109</Words>
  <Application>Microsoft Office PowerPoint</Application>
  <PresentationFormat>Widescreen</PresentationFormat>
  <Paragraphs>93</Paragraphs>
  <Slides>17</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Aptos</vt:lpstr>
      <vt:lpstr>Aptos Display</vt:lpstr>
      <vt:lpstr>Arial</vt:lpstr>
      <vt:lpstr>Bahnschrift</vt:lpstr>
      <vt:lpstr>Book Antiqua</vt:lpstr>
      <vt:lpstr>Calibri</vt:lpstr>
      <vt:lpstr>Calibri Light</vt:lpstr>
      <vt:lpstr>Wingdings</vt:lpstr>
      <vt:lpstr>Office Theme</vt:lpstr>
      <vt:lpstr>PowerPoint Presentation</vt:lpstr>
      <vt:lpstr>PowerPoint Presentation</vt:lpstr>
      <vt:lpstr>PowerPoint Presentation</vt:lpstr>
      <vt:lpstr>PowerPoint Presentation</vt:lpstr>
      <vt:lpstr>Utilization Rate</vt:lpstr>
      <vt:lpstr>Transaction Frequency</vt:lpstr>
      <vt:lpstr>Average Amount Vs Average Duration</vt:lpstr>
      <vt:lpstr>Daily Transaction Trend</vt:lpstr>
      <vt:lpstr>Average Transaction Amount</vt:lpstr>
      <vt:lpstr>Transaction Count</vt:lpstr>
      <vt:lpstr>Average Transaction Duration</vt:lpstr>
      <vt:lpstr>Trend of Transaction Count and Transaction Amount</vt:lpstr>
      <vt:lpstr>Recommendations</vt:lpstr>
      <vt:lpstr>Recommendations</vt:lpstr>
      <vt:lpstr>Recommendations</vt:lpstr>
      <vt:lpstr>Recommendations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WISABI BANK ATM TRANSACTIONS REPORT </dc:title>
  <dc:creator>ADMIN</dc:creator>
  <cp:lastModifiedBy>ADMIN</cp:lastModifiedBy>
  <cp:revision>52</cp:revision>
  <dcterms:created xsi:type="dcterms:W3CDTF">2023-11-16T15:58:18Z</dcterms:created>
  <dcterms:modified xsi:type="dcterms:W3CDTF">2023-11-17T13:05:08Z</dcterms:modified>
</cp:coreProperties>
</file>

<file path=docProps/thumbnail.jpeg>
</file>